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  <p:sldMasterId id="2147483661" r:id="rId2"/>
    <p:sldMasterId id="2147483656" r:id="rId3"/>
    <p:sldMasterId id="2147483666" r:id="rId4"/>
  </p:sldMasterIdLst>
  <p:notesMasterIdLst>
    <p:notesMasterId r:id="rId28"/>
  </p:notesMasterIdLst>
  <p:sldIdLst>
    <p:sldId id="257" r:id="rId5"/>
    <p:sldId id="258" r:id="rId6"/>
    <p:sldId id="271" r:id="rId7"/>
    <p:sldId id="291" r:id="rId8"/>
    <p:sldId id="276" r:id="rId9"/>
    <p:sldId id="287" r:id="rId10"/>
    <p:sldId id="292" r:id="rId11"/>
    <p:sldId id="280" r:id="rId12"/>
    <p:sldId id="293" r:id="rId13"/>
    <p:sldId id="281" r:id="rId14"/>
    <p:sldId id="294" r:id="rId15"/>
    <p:sldId id="282" r:id="rId16"/>
    <p:sldId id="283" r:id="rId17"/>
    <p:sldId id="295" r:id="rId18"/>
    <p:sldId id="284" r:id="rId19"/>
    <p:sldId id="289" r:id="rId20"/>
    <p:sldId id="296" r:id="rId21"/>
    <p:sldId id="285" r:id="rId22"/>
    <p:sldId id="286" r:id="rId23"/>
    <p:sldId id="297" r:id="rId24"/>
    <p:sldId id="290" r:id="rId25"/>
    <p:sldId id="288" r:id="rId26"/>
    <p:sldId id="275" r:id="rId27"/>
  </p:sldIdLst>
  <p:sldSz cx="12192000" cy="6858000"/>
  <p:notesSz cx="6858000" cy="9144000"/>
  <p:embeddedFontLst>
    <p:embeddedFont>
      <p:font typeface="Calibri" panose="020F0502020204030204" pitchFamily="34" charset="0"/>
      <p:regular r:id="rId29"/>
      <p:bold r:id="rId30"/>
      <p:italic r:id="rId31"/>
      <p:boldItalic r:id="rId32"/>
    </p:embeddedFont>
    <p:embeddedFont>
      <p:font typeface="SamsungOne 450C" panose="020B0506030303020204" charset="0"/>
      <p:regular r:id="rId33"/>
    </p:embeddedFont>
    <p:embeddedFont>
      <p:font typeface="SamsungOne 800C" panose="020B0906030303020204" charset="0"/>
      <p:bold r:id="rId34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546A"/>
    <a:srgbClr val="005FD2"/>
    <a:srgbClr val="FFCC00"/>
    <a:srgbClr val="33CCFF"/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15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33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font" Target="fonts/font6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5.fntdata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4.fntdata"/><Relationship Id="rId37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3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font" Target="fonts/font2.fntdata"/><Relationship Id="rId35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slideMaster" Target="slideMasters/slideMaster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F54CC1-97CB-44AD-8DAB-B216F30CF3E3}" type="datetimeFigureOut">
              <a:rPr lang="ru-RU" smtClean="0"/>
              <a:t>14.05.2024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C1BEDC-14E0-454C-9320-42DD4A99B1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26825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pn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A31B4A1-04B8-44D5-9807-F086E65FC2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2" y="2213452"/>
            <a:ext cx="6919275" cy="2431097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F29E0DE8-6BA8-4BCD-9713-F4117FC7D2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  <p:grpSp>
        <p:nvGrpSpPr>
          <p:cNvPr id="28" name="Группа 27">
            <a:extLst>
              <a:ext uri="{FF2B5EF4-FFF2-40B4-BE49-F238E27FC236}">
                <a16:creationId xmlns:a16="http://schemas.microsoft.com/office/drawing/2014/main" id="{07BBF26F-CF90-4923-AF12-668894DE37DC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29" name="Овал 28">
              <a:extLst>
                <a:ext uri="{FF2B5EF4-FFF2-40B4-BE49-F238E27FC236}">
                  <a16:creationId xmlns:a16="http://schemas.microsoft.com/office/drawing/2014/main" id="{33CD5DF1-0A51-4B8C-98D1-9408A20E705E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0" name="Овал 29">
              <a:extLst>
                <a:ext uri="{FF2B5EF4-FFF2-40B4-BE49-F238E27FC236}">
                  <a16:creationId xmlns:a16="http://schemas.microsoft.com/office/drawing/2014/main" id="{DD845DBC-7FF4-4F7E-BD11-080AB9E6BCD4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" name="Овал 30">
              <a:extLst>
                <a:ext uri="{FF2B5EF4-FFF2-40B4-BE49-F238E27FC236}">
                  <a16:creationId xmlns:a16="http://schemas.microsoft.com/office/drawing/2014/main" id="{8732161D-26BD-4287-9735-97BEF0C8FD1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C6C7C577-D02F-475A-A11A-44E37236557A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33" name="Овал 32">
              <a:extLst>
                <a:ext uri="{FF2B5EF4-FFF2-40B4-BE49-F238E27FC236}">
                  <a16:creationId xmlns:a16="http://schemas.microsoft.com/office/drawing/2014/main" id="{11A52B35-C6A7-4021-B646-C13FF1E6939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4" name="Овал 33">
              <a:extLst>
                <a:ext uri="{FF2B5EF4-FFF2-40B4-BE49-F238E27FC236}">
                  <a16:creationId xmlns:a16="http://schemas.microsoft.com/office/drawing/2014/main" id="{AD0BBEA0-20B7-47E7-9148-C2C0DB9C2B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Овал 34">
              <a:extLst>
                <a:ext uri="{FF2B5EF4-FFF2-40B4-BE49-F238E27FC236}">
                  <a16:creationId xmlns:a16="http://schemas.microsoft.com/office/drawing/2014/main" id="{F0A5DB99-6505-461F-95D0-9BF2F3882E3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183302227"/>
      </p:ext>
    </p:extLst>
  </p:cSld>
  <p:clrMapOvr>
    <a:masterClrMapping/>
  </p:clrMapOvr>
  <p:transition spd="slow"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5136E0A-2786-4EE7-B8D1-28A3A5239F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390833"/>
      </p:ext>
    </p:extLst>
  </p:cSld>
  <p:clrMapOvr>
    <a:masterClrMapping/>
  </p:clrMapOvr>
  <p:transition spd="slow"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9CEEEEA-B454-43EA-A738-2FE34DF3CB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169" y="2199702"/>
            <a:ext cx="7035117" cy="247179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523514"/>
      </p:ext>
    </p:extLst>
  </p:cSld>
  <p:clrMapOvr>
    <a:masterClrMapping/>
  </p:clrMapOvr>
  <p:transition spd="slow">
    <p:wipe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037543"/>
      </p:ext>
    </p:extLst>
  </p:cSld>
  <p:clrMapOvr>
    <a:masterClrMapping/>
  </p:clrMapOvr>
  <p:transition spd="slow">
    <p:wipe dir="r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14.05.2024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82A927BB-4456-4AA2-AF00-6090662CA4DC}"/>
              </a:ext>
            </a:extLst>
          </p:cNvPr>
          <p:cNvGrpSpPr/>
          <p:nvPr userDrawn="1"/>
        </p:nvGrpSpPr>
        <p:grpSpPr>
          <a:xfrm>
            <a:off x="-1" y="9429"/>
            <a:ext cx="1608943" cy="6839144"/>
            <a:chOff x="-1" y="9429"/>
            <a:chExt cx="1608943" cy="6839144"/>
          </a:xfrm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C463AE3D-6F37-4235-8BFD-EBD8FEC3C1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2B2F3198-1EA3-4864-9C8E-69839F491D9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FD1F5E58-08B9-43B6-9CF8-68AF52E6DFA1}"/>
              </a:ext>
            </a:extLst>
          </p:cNvPr>
          <p:cNvGrpSpPr/>
          <p:nvPr userDrawn="1"/>
        </p:nvGrpSpPr>
        <p:grpSpPr>
          <a:xfrm rot="10800000">
            <a:off x="10549328" y="0"/>
            <a:ext cx="1608943" cy="6839144"/>
            <a:chOff x="-1" y="9429"/>
            <a:chExt cx="1608943" cy="6839144"/>
          </a:xfrm>
        </p:grpSpPr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344523D2-5A2A-4FE2-A104-DD929904318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60F1EB72-0D3C-4CF7-BA89-80474328040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5F5847C-DF9A-4E8F-8AC9-E8FD1232648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4948" y="1294574"/>
            <a:ext cx="4802576" cy="168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180055"/>
      </p:ext>
    </p:extLst>
  </p:cSld>
  <p:clrMapOvr>
    <a:masterClrMapping/>
  </p:clrMapOvr>
  <p:transition spd="slow">
    <p:wipe dir="r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14.05.2024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EBF6EA5-4E5B-4CD5-90BE-6CA4D9B093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5400000">
            <a:off x="-1030206" y="1039634"/>
            <a:ext cx="3201056" cy="114064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50C46FF-DB49-4C1C-AE2F-D07AD97199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5842"/>
          <a:stretch/>
        </p:blipFill>
        <p:spPr>
          <a:xfrm rot="16200000">
            <a:off x="-796056" y="4443574"/>
            <a:ext cx="3201056" cy="160894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BF37052-BE88-4EBF-AE14-CA53F211E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16200000">
            <a:off x="9987420" y="4668294"/>
            <a:ext cx="3201056" cy="1140645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6E0BA85F-8686-49EF-92CE-C81DFD54345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409985"/>
      </p:ext>
    </p:extLst>
  </p:cSld>
  <p:clrMapOvr>
    <a:masterClrMapping/>
  </p:clrMapOvr>
  <p:transition spd="slow">
    <p:wipe dir="r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231331F-A4ED-4B6B-A362-4C33116611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603914"/>
      </p:ext>
    </p:extLst>
  </p:cSld>
  <p:clrMapOvr>
    <a:masterClrMapping/>
  </p:clrMapOvr>
  <p:transition spd="slow">
    <p:wipe dir="r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3" y="2213452"/>
            <a:ext cx="6919273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740121415"/>
      </p:ext>
    </p:extLst>
  </p:cSld>
  <p:clrMapOvr>
    <a:masterClrMapping/>
  </p:clrMapOvr>
  <p:transition spd="slow">
    <p:wipe dir="r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485152269"/>
      </p:ext>
    </p:extLst>
  </p:cSld>
  <p:clrMapOvr>
    <a:masterClrMapping/>
  </p:clrMapOvr>
  <p:transition spd="slow">
    <p:wipe dir="r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14.05.2024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0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02360827"/>
      </p:ext>
    </p:extLst>
  </p:cSld>
  <p:clrMapOvr>
    <a:masterClrMapping/>
  </p:clrMapOvr>
  <p:transition spd="slow">
    <p:wipe dir="r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14.05.2024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5" y="284686"/>
            <a:ext cx="2256146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DE6FEDBC-E054-46D7-A4B5-BA17161830A3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:a16="http://schemas.microsoft.com/office/drawing/2014/main" id="{C57BA726-7596-4684-987C-0418D082C45A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:a16="http://schemas.microsoft.com/office/drawing/2014/main" id="{EAC0FEF1-F517-46FA-9D26-8F3BFCF6B2CB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:a16="http://schemas.microsoft.com/office/drawing/2014/main" id="{4CB5A5B0-D5E2-4D8D-BA2A-CE01675CD744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359F6DE8-3C45-4A77-B595-BE5DECF4CD20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5842707"/>
      </p:ext>
    </p:extLst>
  </p:cSld>
  <p:clrMapOvr>
    <a:masterClrMapping/>
  </p:clrMapOvr>
  <p:transition spd="slow"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A31B4A1-04B8-44D5-9807-F086E65FC2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F29E0DE8-6BA8-4BCD-9713-F4117FC7D2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  <p:grpSp>
        <p:nvGrpSpPr>
          <p:cNvPr id="28" name="Группа 27">
            <a:extLst>
              <a:ext uri="{FF2B5EF4-FFF2-40B4-BE49-F238E27FC236}">
                <a16:creationId xmlns:a16="http://schemas.microsoft.com/office/drawing/2014/main" id="{07BBF26F-CF90-4923-AF12-668894DE37DC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29" name="Овал 28">
              <a:extLst>
                <a:ext uri="{FF2B5EF4-FFF2-40B4-BE49-F238E27FC236}">
                  <a16:creationId xmlns:a16="http://schemas.microsoft.com/office/drawing/2014/main" id="{33CD5DF1-0A51-4B8C-98D1-9408A20E705E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0" name="Овал 29">
              <a:extLst>
                <a:ext uri="{FF2B5EF4-FFF2-40B4-BE49-F238E27FC236}">
                  <a16:creationId xmlns:a16="http://schemas.microsoft.com/office/drawing/2014/main" id="{DD845DBC-7FF4-4F7E-BD11-080AB9E6BCD4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" name="Овал 30">
              <a:extLst>
                <a:ext uri="{FF2B5EF4-FFF2-40B4-BE49-F238E27FC236}">
                  <a16:creationId xmlns:a16="http://schemas.microsoft.com/office/drawing/2014/main" id="{8732161D-26BD-4287-9735-97BEF0C8FD1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C6C7C577-D02F-475A-A11A-44E37236557A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33" name="Овал 32">
              <a:extLst>
                <a:ext uri="{FF2B5EF4-FFF2-40B4-BE49-F238E27FC236}">
                  <a16:creationId xmlns:a16="http://schemas.microsoft.com/office/drawing/2014/main" id="{11A52B35-C6A7-4021-B646-C13FF1E6939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4" name="Овал 33">
              <a:extLst>
                <a:ext uri="{FF2B5EF4-FFF2-40B4-BE49-F238E27FC236}">
                  <a16:creationId xmlns:a16="http://schemas.microsoft.com/office/drawing/2014/main" id="{AD0BBEA0-20B7-47E7-9148-C2C0DB9C2B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Овал 34">
              <a:extLst>
                <a:ext uri="{FF2B5EF4-FFF2-40B4-BE49-F238E27FC236}">
                  <a16:creationId xmlns:a16="http://schemas.microsoft.com/office/drawing/2014/main" id="{F0A5DB99-6505-461F-95D0-9BF2F3882E3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689282344"/>
      </p:ext>
    </p:extLst>
  </p:cSld>
  <p:clrMapOvr>
    <a:masterClrMapping/>
  </p:clrMapOvr>
  <p:transition spd="slow">
    <p:wipe dir="r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45495A5-7BF2-415A-832E-632F6DF4CA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10209"/>
      </p:ext>
    </p:extLst>
  </p:cSld>
  <p:clrMapOvr>
    <a:masterClrMapping/>
  </p:clrMapOvr>
  <p:transition spd="slow"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14.05.2024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1" cy="1668544"/>
          </a:xfrm>
          <a:prstGeom prst="rect">
            <a:avLst/>
          </a:prstGeom>
        </p:spPr>
      </p:pic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82A927BB-4456-4AA2-AF00-6090662CA4DC}"/>
              </a:ext>
            </a:extLst>
          </p:cNvPr>
          <p:cNvGrpSpPr/>
          <p:nvPr userDrawn="1"/>
        </p:nvGrpSpPr>
        <p:grpSpPr>
          <a:xfrm>
            <a:off x="-1" y="9429"/>
            <a:ext cx="1608943" cy="6839144"/>
            <a:chOff x="-1" y="9429"/>
            <a:chExt cx="1608943" cy="6839144"/>
          </a:xfrm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C463AE3D-6F37-4235-8BFD-EBD8FEC3C1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2B2F3198-1EA3-4864-9C8E-69839F491D9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FD1F5E58-08B9-43B6-9CF8-68AF52E6DFA1}"/>
              </a:ext>
            </a:extLst>
          </p:cNvPr>
          <p:cNvGrpSpPr/>
          <p:nvPr userDrawn="1"/>
        </p:nvGrpSpPr>
        <p:grpSpPr>
          <a:xfrm rot="10800000">
            <a:off x="10549328" y="0"/>
            <a:ext cx="1608943" cy="6839144"/>
            <a:chOff x="-1" y="9429"/>
            <a:chExt cx="1608943" cy="6839144"/>
          </a:xfrm>
        </p:grpSpPr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344523D2-5A2A-4FE2-A104-DD929904318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60F1EB72-0D3C-4CF7-BA89-80474328040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54442229"/>
      </p:ext>
    </p:extLst>
  </p:cSld>
  <p:clrMapOvr>
    <a:masterClrMapping/>
  </p:clrMapOvr>
  <p:transition spd="slow"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14.05.2024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EBF6EA5-4E5B-4CD5-90BE-6CA4D9B093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5400000">
            <a:off x="-1030206" y="1039634"/>
            <a:ext cx="3201056" cy="114064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50C46FF-DB49-4C1C-AE2F-D07AD97199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5842"/>
          <a:stretch/>
        </p:blipFill>
        <p:spPr>
          <a:xfrm rot="16200000">
            <a:off x="-796056" y="4443574"/>
            <a:ext cx="3201056" cy="160894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BF37052-BE88-4EBF-AE14-CA53F211E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16200000">
            <a:off x="9987420" y="4668294"/>
            <a:ext cx="3201056" cy="1140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829964"/>
      </p:ext>
    </p:extLst>
  </p:cSld>
  <p:clrMapOvr>
    <a:masterClrMapping/>
  </p:clrMapOvr>
  <p:transition spd="slow"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3DF5192-23A1-4E74-948A-DD7949D7E81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58894"/>
      </p:ext>
    </p:extLst>
  </p:cSld>
  <p:clrMapOvr>
    <a:masterClrMapping/>
  </p:clrMapOvr>
  <p:transition spd="slow"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2" y="2213452"/>
            <a:ext cx="6919275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278870086"/>
      </p:ext>
    </p:extLst>
  </p:cSld>
  <p:clrMapOvr>
    <a:masterClrMapping/>
  </p:clrMapOvr>
  <p:transition spd="slow"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393711510"/>
      </p:ext>
    </p:extLst>
  </p:cSld>
  <p:clrMapOvr>
    <a:masterClrMapping/>
  </p:clrMapOvr>
  <p:transition spd="slow"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14.05.2024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1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50628948"/>
      </p:ext>
    </p:extLst>
  </p:cSld>
  <p:clrMapOvr>
    <a:masterClrMapping/>
  </p:clrMapOvr>
  <p:transition spd="slow"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14.05.2024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478F91C3-DE8F-4010-B841-AD81B2F131AC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:a16="http://schemas.microsoft.com/office/drawing/2014/main" id="{7CD712D0-ABAD-417F-A8DE-F339E8E07BFC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:a16="http://schemas.microsoft.com/office/drawing/2014/main" id="{A81D116E-2FE6-40DD-870A-A2431AD34AAE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:a16="http://schemas.microsoft.com/office/drawing/2014/main" id="{5828D169-DE16-4B5D-9C24-2E4D258CB92D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6F82494C-638A-46D7-8F2B-E59AA584B00A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1492465"/>
      </p:ext>
    </p:extLst>
  </p:cSld>
  <p:clrMapOvr>
    <a:masterClrMapping/>
  </p:clrMapOvr>
  <p:transition spd="slow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72BC7-7823-4DF6-81F1-7CEFB7B3C33C}" type="datetime1">
              <a:rPr lang="ru-RU" smtClean="0"/>
              <a:t>14.05.2024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188227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72" r:id="rId2"/>
    <p:sldLayoutId id="2147483649" r:id="rId3"/>
    <p:sldLayoutId id="2147483654" r:id="rId4"/>
    <p:sldLayoutId id="214748365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14.05.2024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3349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71" r:id="rId2"/>
    <p:sldLayoutId id="2147483663" r:id="rId3"/>
    <p:sldLayoutId id="2147483664" r:id="rId4"/>
    <p:sldLayoutId id="2147483665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72BC7-7823-4DF6-81F1-7CEFB7B3C33C}" type="datetime1">
              <a:rPr lang="ru-RU" smtClean="0"/>
              <a:t>14.05.2024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2118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73" r:id="rId2"/>
    <p:sldLayoutId id="2147483658" r:id="rId3"/>
    <p:sldLayoutId id="2147483659" r:id="rId4"/>
    <p:sldLayoutId id="214748366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14.05.2024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9306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74" r:id="rId2"/>
    <p:sldLayoutId id="2147483668" r:id="rId3"/>
    <p:sldLayoutId id="2147483669" r:id="rId4"/>
    <p:sldLayoutId id="214748367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AD42FB-C595-4448-903C-F423BC2C939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ru-RU" b="1" dirty="0"/>
              <a:t>А</a:t>
            </a:r>
            <a:r>
              <a:rPr lang="ru-RU" dirty="0"/>
              <a:t>строномический справочник </a:t>
            </a:r>
            <a:r>
              <a:rPr lang="en-US" dirty="0" err="1"/>
              <a:t>AstroAxis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D124A35-A450-4D5D-9EE2-711DE86C0CC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Лебедев Сергей Вячеславович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39171CC-B167-447C-A9FD-65D1523FB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C8884-0561-42A9-AF80-F6A6938D0E7A}" type="datetime1">
              <a:rPr lang="ru-RU" smtClean="0"/>
              <a:t>14.05.2024</a:t>
            </a:fld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9035B88-EA81-4BAC-AD5C-7793E9817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51726884"/>
      </p:ext>
    </p:extLst>
  </p:cSld>
  <p:clrMapOvr>
    <a:masterClrMapping/>
  </p:clrMapOvr>
  <p:transition spd="slow">
    <p:wipe dir="r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9117"/>
            <a:ext cx="7962900" cy="690677"/>
          </a:xfrm>
        </p:spPr>
        <p:txBody>
          <a:bodyPr>
            <a:noAutofit/>
          </a:bodyPr>
          <a:lstStyle/>
          <a:p>
            <a:r>
              <a:rPr lang="ru-RU" sz="4400" dirty="0"/>
              <a:t>Меню с выбором планет</a:t>
            </a:r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E3F0CE40-491E-46C8-8956-C500D003FF93}"/>
              </a:ext>
            </a:extLst>
          </p:cNvPr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58C4245B-D4CC-4DB7-A02E-BABF85E54AD0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D5D59BBD-E8D1-4694-B906-EB82228C68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id="{F473299A-59A9-45CA-A76D-4A58B1F93EB5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44032-3D28-4E68-B92B-ACC4BF1020C3}" type="datetime1">
              <a:rPr lang="ru-RU" smtClean="0"/>
              <a:t>14.05.2024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10</a:t>
            </a:fld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749E4C8-E85E-431A-B4BF-49F00C0175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0772" y="937642"/>
            <a:ext cx="2586038" cy="541870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C960C9C-D7A0-4348-A46E-12A332F312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8321" y="937642"/>
            <a:ext cx="2588326" cy="5418708"/>
          </a:xfrm>
          <a:prstGeom prst="rect">
            <a:avLst/>
          </a:prstGeom>
        </p:spPr>
      </p:pic>
      <p:sp>
        <p:nvSpPr>
          <p:cNvPr id="15" name="Заголовок 4">
            <a:extLst>
              <a:ext uri="{FF2B5EF4-FFF2-40B4-BE49-F238E27FC236}">
                <a16:creationId xmlns:a16="http://schemas.microsoft.com/office/drawing/2014/main" id="{1686EA40-A712-4E80-8673-780E3039A144}"/>
              </a:ext>
            </a:extLst>
          </p:cNvPr>
          <p:cNvSpPr txBox="1">
            <a:spLocks/>
          </p:cNvSpPr>
          <p:nvPr/>
        </p:nvSpPr>
        <p:spPr>
          <a:xfrm>
            <a:off x="467913" y="1599522"/>
            <a:ext cx="1976515" cy="8515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b="1" dirty="0"/>
              <a:t>Н</a:t>
            </a:r>
            <a:r>
              <a:rPr lang="ru-RU" sz="2400" dirty="0"/>
              <a:t>азвание приложения</a:t>
            </a:r>
          </a:p>
        </p:txBody>
      </p:sp>
      <p:sp>
        <p:nvSpPr>
          <p:cNvPr id="16" name="Заголовок 4">
            <a:extLst>
              <a:ext uri="{FF2B5EF4-FFF2-40B4-BE49-F238E27FC236}">
                <a16:creationId xmlns:a16="http://schemas.microsoft.com/office/drawing/2014/main" id="{A803EBAF-C90B-451E-A14C-451B0D6EDFAD}"/>
              </a:ext>
            </a:extLst>
          </p:cNvPr>
          <p:cNvSpPr txBox="1">
            <a:spLocks/>
          </p:cNvSpPr>
          <p:nvPr/>
        </p:nvSpPr>
        <p:spPr>
          <a:xfrm>
            <a:off x="9533467" y="1604020"/>
            <a:ext cx="2525016" cy="11227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b="1" dirty="0"/>
              <a:t>Прокручиваемое меню кнопок</a:t>
            </a:r>
            <a:endParaRPr lang="ru-RU" sz="2400" dirty="0"/>
          </a:p>
        </p:txBody>
      </p:sp>
      <p:sp>
        <p:nvSpPr>
          <p:cNvPr id="17" name="Заголовок 4">
            <a:extLst>
              <a:ext uri="{FF2B5EF4-FFF2-40B4-BE49-F238E27FC236}">
                <a16:creationId xmlns:a16="http://schemas.microsoft.com/office/drawing/2014/main" id="{ED144664-047F-4DE3-9BB3-E9097C3B50EF}"/>
              </a:ext>
            </a:extLst>
          </p:cNvPr>
          <p:cNvSpPr txBox="1">
            <a:spLocks/>
          </p:cNvSpPr>
          <p:nvPr/>
        </p:nvSpPr>
        <p:spPr>
          <a:xfrm>
            <a:off x="621683" y="4101370"/>
            <a:ext cx="1976515" cy="8515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2400" dirty="0"/>
          </a:p>
        </p:txBody>
      </p:sp>
      <p:sp>
        <p:nvSpPr>
          <p:cNvPr id="18" name="Заголовок 4">
            <a:extLst>
              <a:ext uri="{FF2B5EF4-FFF2-40B4-BE49-F238E27FC236}">
                <a16:creationId xmlns:a16="http://schemas.microsoft.com/office/drawing/2014/main" id="{38D068A9-2C6E-46F8-A596-AB3DDBF8E132}"/>
              </a:ext>
            </a:extLst>
          </p:cNvPr>
          <p:cNvSpPr txBox="1">
            <a:spLocks/>
          </p:cNvSpPr>
          <p:nvPr/>
        </p:nvSpPr>
        <p:spPr>
          <a:xfrm>
            <a:off x="403923" y="3968698"/>
            <a:ext cx="1976512" cy="12897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b="1" dirty="0"/>
              <a:t>Переход к информации о планете</a:t>
            </a:r>
            <a:endParaRPr lang="ru-RU" sz="2400" dirty="0"/>
          </a:p>
        </p:txBody>
      </p:sp>
      <p:sp>
        <p:nvSpPr>
          <p:cNvPr id="19" name="Заголовок 4">
            <a:extLst>
              <a:ext uri="{FF2B5EF4-FFF2-40B4-BE49-F238E27FC236}">
                <a16:creationId xmlns:a16="http://schemas.microsoft.com/office/drawing/2014/main" id="{6CE1A5B5-6F34-4615-9FA2-9F1609ADCE29}"/>
              </a:ext>
            </a:extLst>
          </p:cNvPr>
          <p:cNvSpPr txBox="1">
            <a:spLocks/>
          </p:cNvSpPr>
          <p:nvPr/>
        </p:nvSpPr>
        <p:spPr>
          <a:xfrm>
            <a:off x="9726638" y="5730203"/>
            <a:ext cx="2280721" cy="8515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b="1" dirty="0"/>
              <a:t>Выход в главное меню</a:t>
            </a:r>
            <a:endParaRPr lang="ru-RU" sz="2400" dirty="0"/>
          </a:p>
        </p:txBody>
      </p:sp>
      <p:cxnSp>
        <p:nvCxnSpPr>
          <p:cNvPr id="20" name="Прямая со стрелкой 19">
            <a:extLst>
              <a:ext uri="{FF2B5EF4-FFF2-40B4-BE49-F238E27FC236}">
                <a16:creationId xmlns:a16="http://schemas.microsoft.com/office/drawing/2014/main" id="{076FC1C4-0693-47AE-849C-4AB6A0DD4ABE}"/>
              </a:ext>
            </a:extLst>
          </p:cNvPr>
          <p:cNvCxnSpPr>
            <a:cxnSpLocks/>
          </p:cNvCxnSpPr>
          <p:nvPr/>
        </p:nvCxnSpPr>
        <p:spPr>
          <a:xfrm>
            <a:off x="2333739" y="4591532"/>
            <a:ext cx="1076211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Прямая со стрелкой 24">
            <a:extLst>
              <a:ext uri="{FF2B5EF4-FFF2-40B4-BE49-F238E27FC236}">
                <a16:creationId xmlns:a16="http://schemas.microsoft.com/office/drawing/2014/main" id="{5ADE13EA-1AEB-4CB4-A6F2-DE6608B7D9FB}"/>
              </a:ext>
            </a:extLst>
          </p:cNvPr>
          <p:cNvCxnSpPr>
            <a:cxnSpLocks/>
          </p:cNvCxnSpPr>
          <p:nvPr/>
        </p:nvCxnSpPr>
        <p:spPr>
          <a:xfrm>
            <a:off x="2276475" y="2000542"/>
            <a:ext cx="96797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Прямая со стрелкой 25">
            <a:extLst>
              <a:ext uri="{FF2B5EF4-FFF2-40B4-BE49-F238E27FC236}">
                <a16:creationId xmlns:a16="http://schemas.microsoft.com/office/drawing/2014/main" id="{4098F5C8-AECA-48B4-BE10-F0FBEAEC00D1}"/>
              </a:ext>
            </a:extLst>
          </p:cNvPr>
          <p:cNvCxnSpPr>
            <a:cxnSpLocks/>
          </p:cNvCxnSpPr>
          <p:nvPr/>
        </p:nvCxnSpPr>
        <p:spPr>
          <a:xfrm flipH="1">
            <a:off x="8801100" y="6096000"/>
            <a:ext cx="865884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Прямая со стрелкой 27">
            <a:extLst>
              <a:ext uri="{FF2B5EF4-FFF2-40B4-BE49-F238E27FC236}">
                <a16:creationId xmlns:a16="http://schemas.microsoft.com/office/drawing/2014/main" id="{3FE456D5-03CE-4783-AECB-FA13EF285766}"/>
              </a:ext>
            </a:extLst>
          </p:cNvPr>
          <p:cNvCxnSpPr>
            <a:cxnSpLocks/>
          </p:cNvCxnSpPr>
          <p:nvPr/>
        </p:nvCxnSpPr>
        <p:spPr>
          <a:xfrm flipH="1">
            <a:off x="8652202" y="2181225"/>
            <a:ext cx="881265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6713070"/>
      </p:ext>
    </p:extLst>
  </p:cSld>
  <p:clrMapOvr>
    <a:masterClrMapping/>
  </p:clrMapOvr>
  <p:transition spd="slow">
    <p:wipe dir="r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9117"/>
            <a:ext cx="9177867" cy="690677"/>
          </a:xfrm>
        </p:spPr>
        <p:txBody>
          <a:bodyPr>
            <a:noAutofit/>
          </a:bodyPr>
          <a:lstStyle/>
          <a:p>
            <a:r>
              <a:rPr lang="en-US" sz="4400" dirty="0"/>
              <a:t>Main Activity</a:t>
            </a:r>
            <a:endParaRPr lang="ru-RU" sz="4400" dirty="0"/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E3F0CE40-491E-46C8-8956-C500D003FF93}"/>
              </a:ext>
            </a:extLst>
          </p:cNvPr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58C4245B-D4CC-4DB7-A02E-BABF85E54AD0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D5D59BBD-E8D1-4694-B906-EB82228C68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id="{F473299A-59A9-45CA-A76D-4A58B1F93EB5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44032-3D28-4E68-B92B-ACC4BF1020C3}" type="datetime1">
              <a:rPr lang="ru-RU" smtClean="0"/>
              <a:t>14.05.2024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11</a:t>
            </a:fld>
            <a:endParaRPr lang="ru-R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36CDE7-BC5B-4DD9-A230-4ED96BED42CE}"/>
              </a:ext>
            </a:extLst>
          </p:cNvPr>
          <p:cNvSpPr txBox="1"/>
          <p:nvPr/>
        </p:nvSpPr>
        <p:spPr>
          <a:xfrm>
            <a:off x="5705474" y="948901"/>
            <a:ext cx="5495925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200" dirty="0"/>
              <a:t>Создается объект </a:t>
            </a:r>
            <a:r>
              <a:rPr lang="en-US" sz="2200" b="1" dirty="0" err="1"/>
              <a:t>gestureDetector</a:t>
            </a:r>
            <a:r>
              <a:rPr lang="en-US" sz="2200" dirty="0"/>
              <a:t> </a:t>
            </a:r>
            <a:r>
              <a:rPr lang="ru-RU" sz="2200" dirty="0"/>
              <a:t>с использованием текущего контекста и слушателя жестов </a:t>
            </a:r>
            <a:r>
              <a:rPr lang="en-US" sz="2200" b="1" dirty="0" err="1"/>
              <a:t>SwipeGestureListener</a:t>
            </a:r>
            <a:endParaRPr lang="ru-RU" sz="22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200" b="1" dirty="0"/>
              <a:t>Метод </a:t>
            </a:r>
            <a:r>
              <a:rPr lang="en-US" sz="2200" b="1" dirty="0" err="1"/>
              <a:t>onTouchEvent</a:t>
            </a:r>
            <a:r>
              <a:rPr lang="en-US" sz="2200" b="1" dirty="0"/>
              <a:t>(event: </a:t>
            </a:r>
            <a:r>
              <a:rPr lang="en-US" sz="2200" b="1" dirty="0" err="1"/>
              <a:t>MotionEvent</a:t>
            </a:r>
            <a:r>
              <a:rPr lang="en-US" sz="2200" b="1" dirty="0"/>
              <a:t>): </a:t>
            </a:r>
            <a:r>
              <a:rPr lang="en-US" sz="2200" b="1" dirty="0" err="1"/>
              <a:t>boolean</a:t>
            </a:r>
            <a:r>
              <a:rPr lang="ru-RU" sz="2200" b="1" dirty="0"/>
              <a:t> </a:t>
            </a:r>
            <a:r>
              <a:rPr lang="ru-RU" sz="2200" dirty="0"/>
              <a:t>переопределяет стандартное поведение жестов пользователя и передает объекту </a:t>
            </a:r>
            <a:r>
              <a:rPr lang="en-US" sz="2200" b="1" dirty="0" err="1"/>
              <a:t>gestureDetector</a:t>
            </a:r>
            <a:r>
              <a:rPr lang="en-US" sz="2200" dirty="0"/>
              <a:t>’</a:t>
            </a:r>
            <a:r>
              <a:rPr lang="ru-RU" sz="22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b="1" dirty="0" err="1"/>
              <a:t>RecyclerView.Adapter</a:t>
            </a:r>
            <a:r>
              <a:rPr lang="en-US" sz="2200" b="1" dirty="0"/>
              <a:t> adapter</a:t>
            </a:r>
            <a:r>
              <a:rPr lang="ru-RU" sz="2200" b="1" dirty="0"/>
              <a:t> </a:t>
            </a:r>
            <a:r>
              <a:rPr lang="ru-RU" sz="2200" dirty="0"/>
              <a:t>адаптер, который используется для управления данными, отображаемыми в </a:t>
            </a:r>
            <a:r>
              <a:rPr lang="ru-RU" sz="2200" b="1" dirty="0" err="1"/>
              <a:t>RecyclerView</a:t>
            </a:r>
            <a:endParaRPr lang="ru-RU" sz="22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b="1" dirty="0" err="1"/>
              <a:t>RecyclerView.LayoutManager</a:t>
            </a:r>
            <a:r>
              <a:rPr lang="en-US" sz="2200" b="1" dirty="0"/>
              <a:t> </a:t>
            </a:r>
            <a:r>
              <a:rPr lang="en-US" sz="2200" b="1" dirty="0" err="1"/>
              <a:t>layoutManager</a:t>
            </a:r>
            <a:r>
              <a:rPr lang="ru-RU" sz="2200" b="1" dirty="0"/>
              <a:t> </a:t>
            </a:r>
            <a:r>
              <a:rPr lang="ru-RU" sz="2200" dirty="0"/>
              <a:t>менеджер макета, который отвечает за расположение элементов списка на экране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14B0FC0-C8F4-44E9-A75F-F00F779694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75" y="1677074"/>
            <a:ext cx="5090341" cy="3503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275411"/>
      </p:ext>
    </p:extLst>
  </p:cSld>
  <p:clrMapOvr>
    <a:masterClrMapping/>
  </p:clrMapOvr>
  <p:transition spd="slow">
    <p:wipe dir="r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9117"/>
            <a:ext cx="8239125" cy="690677"/>
          </a:xfrm>
        </p:spPr>
        <p:txBody>
          <a:bodyPr>
            <a:noAutofit/>
          </a:bodyPr>
          <a:lstStyle/>
          <a:p>
            <a:r>
              <a:rPr lang="ru-RU" sz="4400" dirty="0"/>
              <a:t>Информация о планете</a:t>
            </a:r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E3F0CE40-491E-46C8-8956-C500D003FF93}"/>
              </a:ext>
            </a:extLst>
          </p:cNvPr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58C4245B-D4CC-4DB7-A02E-BABF85E54AD0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D5D59BBD-E8D1-4694-B906-EB82228C68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id="{F473299A-59A9-45CA-A76D-4A58B1F93EB5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44032-3D28-4E68-B92B-ACC4BF1020C3}" type="datetime1">
              <a:rPr lang="ru-RU" smtClean="0"/>
              <a:t>14.05.2024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12</a:t>
            </a:fld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C996DE8-0082-4B6B-BC45-5513198E5E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9130" y="820443"/>
            <a:ext cx="2635293" cy="5529231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1FB29AD-2A42-4AFA-822E-2300F54D8A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2032" y="819794"/>
            <a:ext cx="2635293" cy="5536556"/>
          </a:xfrm>
          <a:prstGeom prst="rect">
            <a:avLst/>
          </a:prstGeom>
        </p:spPr>
      </p:pic>
      <p:sp>
        <p:nvSpPr>
          <p:cNvPr id="15" name="Заголовок 4">
            <a:extLst>
              <a:ext uri="{FF2B5EF4-FFF2-40B4-BE49-F238E27FC236}">
                <a16:creationId xmlns:a16="http://schemas.microsoft.com/office/drawing/2014/main" id="{6FF19BC2-404F-49C4-9FB8-BC2441396332}"/>
              </a:ext>
            </a:extLst>
          </p:cNvPr>
          <p:cNvSpPr txBox="1">
            <a:spLocks/>
          </p:cNvSpPr>
          <p:nvPr/>
        </p:nvSpPr>
        <p:spPr>
          <a:xfrm>
            <a:off x="334563" y="819794"/>
            <a:ext cx="1976515" cy="8515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b="1" dirty="0"/>
              <a:t>Н</a:t>
            </a:r>
            <a:r>
              <a:rPr lang="ru-RU" sz="2400" dirty="0"/>
              <a:t>азвание планеты</a:t>
            </a:r>
          </a:p>
        </p:txBody>
      </p:sp>
      <p:sp>
        <p:nvSpPr>
          <p:cNvPr id="16" name="Заголовок 4">
            <a:extLst>
              <a:ext uri="{FF2B5EF4-FFF2-40B4-BE49-F238E27FC236}">
                <a16:creationId xmlns:a16="http://schemas.microsoft.com/office/drawing/2014/main" id="{1EFFE3D2-6F23-4A13-91CD-54886CED4424}"/>
              </a:ext>
            </a:extLst>
          </p:cNvPr>
          <p:cNvSpPr txBox="1">
            <a:spLocks/>
          </p:cNvSpPr>
          <p:nvPr/>
        </p:nvSpPr>
        <p:spPr>
          <a:xfrm>
            <a:off x="385112" y="3003228"/>
            <a:ext cx="2196163" cy="8515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dirty="0"/>
              <a:t>Таблица с информацией</a:t>
            </a:r>
          </a:p>
        </p:txBody>
      </p:sp>
      <p:sp>
        <p:nvSpPr>
          <p:cNvPr id="17" name="Заголовок 4">
            <a:extLst>
              <a:ext uri="{FF2B5EF4-FFF2-40B4-BE49-F238E27FC236}">
                <a16:creationId xmlns:a16="http://schemas.microsoft.com/office/drawing/2014/main" id="{3E4E0C7A-A4D3-4C5A-BA60-587453125FA8}"/>
              </a:ext>
            </a:extLst>
          </p:cNvPr>
          <p:cNvSpPr txBox="1">
            <a:spLocks/>
          </p:cNvSpPr>
          <p:nvPr/>
        </p:nvSpPr>
        <p:spPr>
          <a:xfrm>
            <a:off x="385112" y="5498130"/>
            <a:ext cx="1976515" cy="8515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dirty="0"/>
              <a:t>Переход к 3</a:t>
            </a:r>
            <a:r>
              <a:rPr lang="en-US" sz="2400" dirty="0"/>
              <a:t>D</a:t>
            </a:r>
            <a:r>
              <a:rPr lang="ru-RU" sz="2400" dirty="0"/>
              <a:t> модели</a:t>
            </a:r>
          </a:p>
        </p:txBody>
      </p:sp>
      <p:sp>
        <p:nvSpPr>
          <p:cNvPr id="18" name="Заголовок 4">
            <a:extLst>
              <a:ext uri="{FF2B5EF4-FFF2-40B4-BE49-F238E27FC236}">
                <a16:creationId xmlns:a16="http://schemas.microsoft.com/office/drawing/2014/main" id="{F0F5CA90-5F1E-4DE1-99A4-BDD3812007E7}"/>
              </a:ext>
            </a:extLst>
          </p:cNvPr>
          <p:cNvSpPr txBox="1">
            <a:spLocks/>
          </p:cNvSpPr>
          <p:nvPr/>
        </p:nvSpPr>
        <p:spPr>
          <a:xfrm>
            <a:off x="9714685" y="5432827"/>
            <a:ext cx="2191523" cy="11745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dirty="0"/>
              <a:t>Выход в меню с выбором планет</a:t>
            </a:r>
          </a:p>
        </p:txBody>
      </p:sp>
      <p:sp>
        <p:nvSpPr>
          <p:cNvPr id="19" name="Заголовок 4">
            <a:extLst>
              <a:ext uri="{FF2B5EF4-FFF2-40B4-BE49-F238E27FC236}">
                <a16:creationId xmlns:a16="http://schemas.microsoft.com/office/drawing/2014/main" id="{561D3CE7-DA60-42A9-B1D8-371CEFF4D8ED}"/>
              </a:ext>
            </a:extLst>
          </p:cNvPr>
          <p:cNvSpPr txBox="1">
            <a:spLocks/>
          </p:cNvSpPr>
          <p:nvPr/>
        </p:nvSpPr>
        <p:spPr>
          <a:xfrm>
            <a:off x="9705377" y="3084915"/>
            <a:ext cx="1976515" cy="116456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b="1" dirty="0" err="1"/>
              <a:t>С</a:t>
            </a:r>
            <a:r>
              <a:rPr lang="ru-RU" sz="2400" dirty="0" err="1"/>
              <a:t>пиннер</a:t>
            </a:r>
            <a:r>
              <a:rPr lang="ru-RU" sz="2400" dirty="0"/>
              <a:t> загрузки модели</a:t>
            </a:r>
          </a:p>
        </p:txBody>
      </p:sp>
      <p:cxnSp>
        <p:nvCxnSpPr>
          <p:cNvPr id="20" name="Прямая со стрелкой 19">
            <a:extLst>
              <a:ext uri="{FF2B5EF4-FFF2-40B4-BE49-F238E27FC236}">
                <a16:creationId xmlns:a16="http://schemas.microsoft.com/office/drawing/2014/main" id="{39C766DE-9B54-4EE4-8BE7-7097AFF459CC}"/>
              </a:ext>
            </a:extLst>
          </p:cNvPr>
          <p:cNvCxnSpPr>
            <a:cxnSpLocks/>
          </p:cNvCxnSpPr>
          <p:nvPr/>
        </p:nvCxnSpPr>
        <p:spPr>
          <a:xfrm>
            <a:off x="1827088" y="1238542"/>
            <a:ext cx="1754312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Прямая со стрелкой 24">
            <a:extLst>
              <a:ext uri="{FF2B5EF4-FFF2-40B4-BE49-F238E27FC236}">
                <a16:creationId xmlns:a16="http://schemas.microsoft.com/office/drawing/2014/main" id="{B2F17ADD-B6E1-4F9C-8CB7-A1C7971D35A1}"/>
              </a:ext>
            </a:extLst>
          </p:cNvPr>
          <p:cNvCxnSpPr>
            <a:cxnSpLocks/>
          </p:cNvCxnSpPr>
          <p:nvPr/>
        </p:nvCxnSpPr>
        <p:spPr>
          <a:xfrm>
            <a:off x="2438400" y="3429000"/>
            <a:ext cx="72390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Прямая со стрелкой 26">
            <a:extLst>
              <a:ext uri="{FF2B5EF4-FFF2-40B4-BE49-F238E27FC236}">
                <a16:creationId xmlns:a16="http://schemas.microsoft.com/office/drawing/2014/main" id="{DE150CC0-8A57-42A6-AD97-A2BA0BDD713E}"/>
              </a:ext>
            </a:extLst>
          </p:cNvPr>
          <p:cNvCxnSpPr>
            <a:cxnSpLocks/>
          </p:cNvCxnSpPr>
          <p:nvPr/>
        </p:nvCxnSpPr>
        <p:spPr>
          <a:xfrm>
            <a:off x="2209800" y="6020091"/>
            <a:ext cx="1047750" cy="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Прямая со стрелкой 29">
            <a:extLst>
              <a:ext uri="{FF2B5EF4-FFF2-40B4-BE49-F238E27FC236}">
                <a16:creationId xmlns:a16="http://schemas.microsoft.com/office/drawing/2014/main" id="{7CE653B4-F983-4DF8-9F4B-02FED7C29592}"/>
              </a:ext>
            </a:extLst>
          </p:cNvPr>
          <p:cNvCxnSpPr>
            <a:cxnSpLocks/>
          </p:cNvCxnSpPr>
          <p:nvPr/>
        </p:nvCxnSpPr>
        <p:spPr>
          <a:xfrm flipH="1">
            <a:off x="8839201" y="6087059"/>
            <a:ext cx="942974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Прямая со стрелкой 33">
            <a:extLst>
              <a:ext uri="{FF2B5EF4-FFF2-40B4-BE49-F238E27FC236}">
                <a16:creationId xmlns:a16="http://schemas.microsoft.com/office/drawing/2014/main" id="{9C19BB13-C58A-4BE9-8AEE-57048477538E}"/>
              </a:ext>
            </a:extLst>
          </p:cNvPr>
          <p:cNvCxnSpPr>
            <a:cxnSpLocks/>
            <a:stCxn id="19" idx="1"/>
          </p:cNvCxnSpPr>
          <p:nvPr/>
        </p:nvCxnSpPr>
        <p:spPr>
          <a:xfrm flipH="1">
            <a:off x="8435055" y="3667200"/>
            <a:ext cx="1270322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536875"/>
      </p:ext>
    </p:extLst>
  </p:cSld>
  <p:clrMapOvr>
    <a:masterClrMapping/>
  </p:clrMapOvr>
  <p:transition spd="slow">
    <p:wipe dir="r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9117"/>
            <a:ext cx="8915400" cy="690677"/>
          </a:xfrm>
        </p:spPr>
        <p:txBody>
          <a:bodyPr>
            <a:noAutofit/>
          </a:bodyPr>
          <a:lstStyle/>
          <a:p>
            <a:r>
              <a:rPr lang="ru-RU" sz="4400" dirty="0"/>
              <a:t>Информация о планете</a:t>
            </a:r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E3F0CE40-491E-46C8-8956-C500D003FF93}"/>
              </a:ext>
            </a:extLst>
          </p:cNvPr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58C4245B-D4CC-4DB7-A02E-BABF85E54AD0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D5D59BBD-E8D1-4694-B906-EB82228C68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id="{F473299A-59A9-45CA-A76D-4A58B1F93EB5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44032-3D28-4E68-B92B-ACC4BF1020C3}" type="datetime1">
              <a:rPr lang="ru-RU" smtClean="0"/>
              <a:t>14.05.2024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13</a:t>
            </a:fld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62DDDFE-0A91-436A-9E8D-EF3B691685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7054" y="3655711"/>
            <a:ext cx="6070600" cy="270063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0D108D7-DDFC-4766-829D-2160751143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054" y="914673"/>
            <a:ext cx="6070600" cy="2646159"/>
          </a:xfrm>
          <a:prstGeom prst="rect">
            <a:avLst/>
          </a:prstGeom>
        </p:spPr>
      </p:pic>
      <p:sp>
        <p:nvSpPr>
          <p:cNvPr id="15" name="Заголовок 4">
            <a:extLst>
              <a:ext uri="{FF2B5EF4-FFF2-40B4-BE49-F238E27FC236}">
                <a16:creationId xmlns:a16="http://schemas.microsoft.com/office/drawing/2014/main" id="{9E1E6C1E-6AAF-4221-B7AC-BAB28923DE0F}"/>
              </a:ext>
            </a:extLst>
          </p:cNvPr>
          <p:cNvSpPr txBox="1">
            <a:spLocks/>
          </p:cNvSpPr>
          <p:nvPr/>
        </p:nvSpPr>
        <p:spPr>
          <a:xfrm>
            <a:off x="9377285" y="905260"/>
            <a:ext cx="1976515" cy="8515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b="1" dirty="0"/>
              <a:t>Н</a:t>
            </a:r>
            <a:r>
              <a:rPr lang="ru-RU" sz="2400" dirty="0"/>
              <a:t>азвание планеты</a:t>
            </a:r>
          </a:p>
        </p:txBody>
      </p:sp>
      <p:sp>
        <p:nvSpPr>
          <p:cNvPr id="16" name="Заголовок 4">
            <a:extLst>
              <a:ext uri="{FF2B5EF4-FFF2-40B4-BE49-F238E27FC236}">
                <a16:creationId xmlns:a16="http://schemas.microsoft.com/office/drawing/2014/main" id="{5096AE22-13BE-44A7-8E6B-5953BA1DF16E}"/>
              </a:ext>
            </a:extLst>
          </p:cNvPr>
          <p:cNvSpPr txBox="1">
            <a:spLocks/>
          </p:cNvSpPr>
          <p:nvPr/>
        </p:nvSpPr>
        <p:spPr>
          <a:xfrm>
            <a:off x="480891" y="1874552"/>
            <a:ext cx="2196163" cy="8515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dirty="0"/>
              <a:t>Таблица с информацией</a:t>
            </a:r>
          </a:p>
        </p:txBody>
      </p:sp>
      <p:sp>
        <p:nvSpPr>
          <p:cNvPr id="17" name="Заголовок 4">
            <a:extLst>
              <a:ext uri="{FF2B5EF4-FFF2-40B4-BE49-F238E27FC236}">
                <a16:creationId xmlns:a16="http://schemas.microsoft.com/office/drawing/2014/main" id="{C55F5CBB-54FC-41BC-9217-636951395A8C}"/>
              </a:ext>
            </a:extLst>
          </p:cNvPr>
          <p:cNvSpPr txBox="1">
            <a:spLocks/>
          </p:cNvSpPr>
          <p:nvPr/>
        </p:nvSpPr>
        <p:spPr>
          <a:xfrm>
            <a:off x="9269013" y="2166632"/>
            <a:ext cx="1976515" cy="8515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dirty="0"/>
              <a:t>Переход к 3</a:t>
            </a:r>
            <a:r>
              <a:rPr lang="en-US" sz="2400" dirty="0"/>
              <a:t>D</a:t>
            </a:r>
            <a:r>
              <a:rPr lang="ru-RU" sz="2400" dirty="0"/>
              <a:t> модели</a:t>
            </a:r>
          </a:p>
        </p:txBody>
      </p:sp>
      <p:sp>
        <p:nvSpPr>
          <p:cNvPr id="18" name="Заголовок 4">
            <a:extLst>
              <a:ext uri="{FF2B5EF4-FFF2-40B4-BE49-F238E27FC236}">
                <a16:creationId xmlns:a16="http://schemas.microsoft.com/office/drawing/2014/main" id="{0C5A9230-41A5-4468-B08F-385223FC94B9}"/>
              </a:ext>
            </a:extLst>
          </p:cNvPr>
          <p:cNvSpPr txBox="1">
            <a:spLocks/>
          </p:cNvSpPr>
          <p:nvPr/>
        </p:nvSpPr>
        <p:spPr>
          <a:xfrm>
            <a:off x="621684" y="4475777"/>
            <a:ext cx="1976515" cy="116456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b="1" dirty="0" err="1"/>
              <a:t>С</a:t>
            </a:r>
            <a:r>
              <a:rPr lang="ru-RU" sz="2400" dirty="0" err="1"/>
              <a:t>пиннер</a:t>
            </a:r>
            <a:r>
              <a:rPr lang="ru-RU" sz="2400" dirty="0"/>
              <a:t> загрузки модели</a:t>
            </a:r>
          </a:p>
        </p:txBody>
      </p:sp>
      <p:sp>
        <p:nvSpPr>
          <p:cNvPr id="19" name="Заголовок 4">
            <a:extLst>
              <a:ext uri="{FF2B5EF4-FFF2-40B4-BE49-F238E27FC236}">
                <a16:creationId xmlns:a16="http://schemas.microsoft.com/office/drawing/2014/main" id="{D64A279B-3609-4646-AF59-1ACCD016F64E}"/>
              </a:ext>
            </a:extLst>
          </p:cNvPr>
          <p:cNvSpPr txBox="1">
            <a:spLocks/>
          </p:cNvSpPr>
          <p:nvPr/>
        </p:nvSpPr>
        <p:spPr>
          <a:xfrm>
            <a:off x="9269013" y="2874273"/>
            <a:ext cx="2191523" cy="11745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dirty="0"/>
              <a:t>Выход в меню с выбором планет</a:t>
            </a:r>
          </a:p>
        </p:txBody>
      </p:sp>
      <p:sp>
        <p:nvSpPr>
          <p:cNvPr id="20" name="Заголовок 4">
            <a:extLst>
              <a:ext uri="{FF2B5EF4-FFF2-40B4-BE49-F238E27FC236}">
                <a16:creationId xmlns:a16="http://schemas.microsoft.com/office/drawing/2014/main" id="{186FE6D0-40B0-4168-8BD5-A1095F61E797}"/>
              </a:ext>
            </a:extLst>
          </p:cNvPr>
          <p:cNvSpPr txBox="1">
            <a:spLocks/>
          </p:cNvSpPr>
          <p:nvPr/>
        </p:nvSpPr>
        <p:spPr>
          <a:xfrm>
            <a:off x="9269013" y="4756443"/>
            <a:ext cx="1976515" cy="11301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b="1" dirty="0"/>
              <a:t>С</a:t>
            </a:r>
            <a:r>
              <a:rPr lang="ru-RU" sz="2400" dirty="0"/>
              <a:t>мена надписи кнопки </a:t>
            </a:r>
          </a:p>
        </p:txBody>
      </p:sp>
      <p:cxnSp>
        <p:nvCxnSpPr>
          <p:cNvPr id="25" name="Прямая со стрелкой 24">
            <a:extLst>
              <a:ext uri="{FF2B5EF4-FFF2-40B4-BE49-F238E27FC236}">
                <a16:creationId xmlns:a16="http://schemas.microsoft.com/office/drawing/2014/main" id="{3B978318-DF65-40BC-AF99-42694321189F}"/>
              </a:ext>
            </a:extLst>
          </p:cNvPr>
          <p:cNvCxnSpPr>
            <a:cxnSpLocks/>
          </p:cNvCxnSpPr>
          <p:nvPr/>
        </p:nvCxnSpPr>
        <p:spPr>
          <a:xfrm>
            <a:off x="1924050" y="5076825"/>
            <a:ext cx="3133725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Прямая со стрелкой 25">
            <a:extLst>
              <a:ext uri="{FF2B5EF4-FFF2-40B4-BE49-F238E27FC236}">
                <a16:creationId xmlns:a16="http://schemas.microsoft.com/office/drawing/2014/main" id="{EBE3F27C-54E0-4B5D-811D-844BA68DB432}"/>
              </a:ext>
            </a:extLst>
          </p:cNvPr>
          <p:cNvCxnSpPr>
            <a:cxnSpLocks/>
          </p:cNvCxnSpPr>
          <p:nvPr/>
        </p:nvCxnSpPr>
        <p:spPr>
          <a:xfrm>
            <a:off x="2514600" y="2257425"/>
            <a:ext cx="676275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Прямая со стрелкой 26">
            <a:extLst>
              <a:ext uri="{FF2B5EF4-FFF2-40B4-BE49-F238E27FC236}">
                <a16:creationId xmlns:a16="http://schemas.microsoft.com/office/drawing/2014/main" id="{E850513F-B6D5-4B49-8CB9-AF5AA5AB48F9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8496300" y="1331032"/>
            <a:ext cx="880985" cy="898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Прямая со стрелкой 28">
            <a:extLst>
              <a:ext uri="{FF2B5EF4-FFF2-40B4-BE49-F238E27FC236}">
                <a16:creationId xmlns:a16="http://schemas.microsoft.com/office/drawing/2014/main" id="{9839BEC9-0207-4EBD-8512-A3C18639B7C8}"/>
              </a:ext>
            </a:extLst>
          </p:cNvPr>
          <p:cNvCxnSpPr>
            <a:cxnSpLocks/>
          </p:cNvCxnSpPr>
          <p:nvPr/>
        </p:nvCxnSpPr>
        <p:spPr>
          <a:xfrm flipH="1" flipV="1">
            <a:off x="8295785" y="2550844"/>
            <a:ext cx="997668" cy="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Прямая со стрелкой 32">
            <a:extLst>
              <a:ext uri="{FF2B5EF4-FFF2-40B4-BE49-F238E27FC236}">
                <a16:creationId xmlns:a16="http://schemas.microsoft.com/office/drawing/2014/main" id="{01233F76-A8E5-478A-B936-43928047CB17}"/>
              </a:ext>
            </a:extLst>
          </p:cNvPr>
          <p:cNvCxnSpPr>
            <a:cxnSpLocks/>
          </p:cNvCxnSpPr>
          <p:nvPr/>
        </p:nvCxnSpPr>
        <p:spPr>
          <a:xfrm flipH="1">
            <a:off x="8295785" y="3137574"/>
            <a:ext cx="973228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Прямая со стрелкой 36">
            <a:extLst>
              <a:ext uri="{FF2B5EF4-FFF2-40B4-BE49-F238E27FC236}">
                <a16:creationId xmlns:a16="http://schemas.microsoft.com/office/drawing/2014/main" id="{6494A23D-18B1-433E-83A1-478B6097543D}"/>
              </a:ext>
            </a:extLst>
          </p:cNvPr>
          <p:cNvCxnSpPr>
            <a:cxnSpLocks/>
            <a:stCxn id="20" idx="1"/>
          </p:cNvCxnSpPr>
          <p:nvPr/>
        </p:nvCxnSpPr>
        <p:spPr>
          <a:xfrm flipH="1">
            <a:off x="8364313" y="5321500"/>
            <a:ext cx="90470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2304615"/>
      </p:ext>
    </p:extLst>
  </p:cSld>
  <p:clrMapOvr>
    <a:masterClrMapping/>
  </p:clrMapOvr>
  <p:transition spd="slow">
    <p:wipe dir="r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9117"/>
            <a:ext cx="9177867" cy="690677"/>
          </a:xfrm>
        </p:spPr>
        <p:txBody>
          <a:bodyPr>
            <a:noAutofit/>
          </a:bodyPr>
          <a:lstStyle/>
          <a:p>
            <a:r>
              <a:rPr lang="en-US" sz="4400" dirty="0"/>
              <a:t>Planet Activity</a:t>
            </a:r>
            <a:endParaRPr lang="ru-RU" sz="4400" dirty="0"/>
          </a:p>
        </p:txBody>
      </p:sp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44032-3D28-4E68-B92B-ACC4BF1020C3}" type="datetime1">
              <a:rPr lang="ru-RU" smtClean="0"/>
              <a:t>14.05.2024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14</a:t>
            </a:fld>
            <a:endParaRPr lang="ru-R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36CDE7-BC5B-4DD9-A230-4ED96BED42CE}"/>
              </a:ext>
            </a:extLst>
          </p:cNvPr>
          <p:cNvSpPr txBox="1"/>
          <p:nvPr/>
        </p:nvSpPr>
        <p:spPr>
          <a:xfrm>
            <a:off x="4896713" y="816615"/>
            <a:ext cx="7110316" cy="5847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200" b="1" dirty="0"/>
              <a:t>Метод </a:t>
            </a:r>
            <a:r>
              <a:rPr lang="en-US" sz="2200" b="1" dirty="0" err="1"/>
              <a:t>getPlanetDataArray</a:t>
            </a:r>
            <a:r>
              <a:rPr lang="en-US" sz="2200" b="1" dirty="0"/>
              <a:t>(</a:t>
            </a:r>
            <a:r>
              <a:rPr lang="en-US" sz="2200" b="1" dirty="0" err="1"/>
              <a:t>namePlanet</a:t>
            </a:r>
            <a:r>
              <a:rPr lang="en-US" sz="2200" b="1" dirty="0"/>
              <a:t>: String) String[][] </a:t>
            </a:r>
            <a:r>
              <a:rPr lang="ru-RU" sz="2200" dirty="0"/>
              <a:t>предназначен для получения двумерного массива строк с информацией о планете из класса </a:t>
            </a:r>
            <a:r>
              <a:rPr lang="en-US" sz="2200" b="1" dirty="0" err="1"/>
              <a:t>PlanetDataArray</a:t>
            </a:r>
            <a:r>
              <a:rPr lang="ru-RU" sz="2200" dirty="0"/>
              <a:t>, название которой передается в переменной </a:t>
            </a:r>
            <a:r>
              <a:rPr lang="en-US" sz="2200" b="1" dirty="0"/>
              <a:t>‘</a:t>
            </a:r>
            <a:r>
              <a:rPr lang="en-US" sz="2200" b="1" dirty="0" err="1"/>
              <a:t>namePlanet</a:t>
            </a:r>
            <a:r>
              <a:rPr lang="en-US" sz="2200" b="1" dirty="0"/>
              <a:t>’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200" b="1" dirty="0"/>
              <a:t>Метод </a:t>
            </a:r>
            <a:r>
              <a:rPr lang="en-US" sz="2200" b="1" dirty="0" err="1"/>
              <a:t>openModelButton</a:t>
            </a:r>
            <a:r>
              <a:rPr lang="en-US" sz="2200" b="1" dirty="0"/>
              <a:t>(String </a:t>
            </a:r>
            <a:r>
              <a:rPr lang="en-US" sz="2200" b="1" dirty="0" err="1"/>
              <a:t>namePlanet</a:t>
            </a:r>
            <a:r>
              <a:rPr lang="en-US" sz="2200" b="1" dirty="0"/>
              <a:t>):void</a:t>
            </a:r>
            <a:r>
              <a:rPr lang="ru-RU" sz="2200" b="1" dirty="0"/>
              <a:t> </a:t>
            </a:r>
            <a:r>
              <a:rPr lang="ru-RU" sz="2200" dirty="0"/>
              <a:t>предназначен для загрузки следующей активности с использованием асинхронных задач в отдельных потоках. Первый поток запускает </a:t>
            </a:r>
            <a:r>
              <a:rPr lang="ru-RU" sz="2200" b="1" dirty="0"/>
              <a:t>Фреймворк </a:t>
            </a:r>
            <a:r>
              <a:rPr lang="en-US" sz="2200" b="1" dirty="0" err="1"/>
              <a:t>LibGDX</a:t>
            </a:r>
            <a:r>
              <a:rPr lang="ru-RU" sz="2200" dirty="0"/>
              <a:t>, второй поток отвечает за </a:t>
            </a:r>
            <a:r>
              <a:rPr lang="ru-RU" sz="2200" b="1" dirty="0"/>
              <a:t>отображение диалогового окна прогресса</a:t>
            </a:r>
            <a:r>
              <a:rPr lang="ru-RU" sz="2200" dirty="0"/>
              <a:t> объекта </a:t>
            </a:r>
            <a:r>
              <a:rPr lang="en-US" sz="2200" b="1" dirty="0" err="1"/>
              <a:t>ProgressDialog</a:t>
            </a:r>
            <a:r>
              <a:rPr lang="en-US" sz="2200" b="1" dirty="0"/>
              <a:t> </a:t>
            </a:r>
            <a:r>
              <a:rPr lang="ru-RU" sz="2200" dirty="0"/>
              <a:t>с сообщением </a:t>
            </a:r>
            <a:r>
              <a:rPr lang="en-US" sz="2200" dirty="0"/>
              <a:t>“</a:t>
            </a:r>
            <a:r>
              <a:rPr lang="ru-RU" sz="2200" dirty="0"/>
              <a:t>Загрузка модели</a:t>
            </a:r>
            <a:r>
              <a:rPr lang="en-US" sz="2200" dirty="0"/>
              <a:t>”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200" b="1" dirty="0"/>
              <a:t>Метод </a:t>
            </a:r>
            <a:r>
              <a:rPr lang="en-US" sz="2200" b="1" dirty="0" err="1"/>
              <a:t>exitMainMenuActivity</a:t>
            </a:r>
            <a:r>
              <a:rPr lang="en-US" sz="2200" b="1" dirty="0"/>
              <a:t>(int </a:t>
            </a:r>
            <a:r>
              <a:rPr lang="en-US" sz="2200" b="1" dirty="0" err="1"/>
              <a:t>errorMessage</a:t>
            </a:r>
            <a:r>
              <a:rPr lang="en-US" sz="2200" b="1" dirty="0"/>
              <a:t>): void </a:t>
            </a:r>
            <a:r>
              <a:rPr lang="ru-RU" sz="2200" dirty="0"/>
              <a:t>предназначен для перехода из текущей</a:t>
            </a:r>
            <a:r>
              <a:rPr lang="en-US" sz="2200" dirty="0"/>
              <a:t> </a:t>
            </a:r>
            <a:r>
              <a:rPr lang="ru-RU" sz="2200" dirty="0"/>
              <a:t>активности</a:t>
            </a:r>
            <a:r>
              <a:rPr lang="en-US" sz="2200" dirty="0"/>
              <a:t> </a:t>
            </a:r>
            <a:r>
              <a:rPr lang="ru-RU" sz="2200" dirty="0"/>
              <a:t>на главную меню активность в случае ошибки отработки метода </a:t>
            </a:r>
            <a:r>
              <a:rPr lang="en-US" sz="2200" b="1" dirty="0" err="1"/>
              <a:t>openModelButton</a:t>
            </a:r>
            <a:r>
              <a:rPr lang="en-US" sz="2200" b="1" dirty="0"/>
              <a:t>(String </a:t>
            </a:r>
            <a:r>
              <a:rPr lang="en-US" sz="2200" b="1" dirty="0" err="1"/>
              <a:t>namePlanet</a:t>
            </a:r>
            <a:r>
              <a:rPr lang="en-US" sz="2200" b="1" dirty="0"/>
              <a:t>):void</a:t>
            </a:r>
            <a:r>
              <a:rPr lang="ru-RU" sz="2200" b="1" dirty="0"/>
              <a:t> 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99F3C16-F97A-44A8-9A23-A6299D77E5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730246"/>
            <a:ext cx="4058513" cy="5691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426409"/>
      </p:ext>
    </p:extLst>
  </p:cSld>
  <p:clrMapOvr>
    <a:masterClrMapping/>
  </p:clrMapOvr>
  <p:transition spd="slow">
    <p:wipe dir="r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9117"/>
            <a:ext cx="7991475" cy="690677"/>
          </a:xfrm>
        </p:spPr>
        <p:txBody>
          <a:bodyPr>
            <a:noAutofit/>
          </a:bodyPr>
          <a:lstStyle/>
          <a:p>
            <a:r>
              <a:rPr lang="ru-RU" sz="4400" dirty="0"/>
              <a:t>3</a:t>
            </a:r>
            <a:r>
              <a:rPr lang="en-US" sz="4400" dirty="0"/>
              <a:t>D </a:t>
            </a:r>
            <a:r>
              <a:rPr lang="ru-RU" sz="4400" dirty="0"/>
              <a:t>модель планеты</a:t>
            </a:r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E3F0CE40-491E-46C8-8956-C500D003FF93}"/>
              </a:ext>
            </a:extLst>
          </p:cNvPr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58C4245B-D4CC-4DB7-A02E-BABF85E54AD0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D5D59BBD-E8D1-4694-B906-EB82228C68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id="{F473299A-59A9-45CA-A76D-4A58B1F93EB5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44032-3D28-4E68-B92B-ACC4BF1020C3}" type="datetime1">
              <a:rPr lang="ru-RU" smtClean="0"/>
              <a:t>14.05.2024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15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A661C99-DFD2-413F-8773-50475A3BD4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108076"/>
            <a:ext cx="3498849" cy="5248274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45603119-62BA-4496-902F-9EBC06C6E3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9728" y="1035016"/>
            <a:ext cx="3498849" cy="5248273"/>
          </a:xfrm>
          <a:prstGeom prst="rect">
            <a:avLst/>
          </a:prstGeom>
        </p:spPr>
      </p:pic>
      <p:sp>
        <p:nvSpPr>
          <p:cNvPr id="11" name="Заголовок 4">
            <a:extLst>
              <a:ext uri="{FF2B5EF4-FFF2-40B4-BE49-F238E27FC236}">
                <a16:creationId xmlns:a16="http://schemas.microsoft.com/office/drawing/2014/main" id="{9AD6DE19-4899-4F63-8725-76A06F7FA223}"/>
              </a:ext>
            </a:extLst>
          </p:cNvPr>
          <p:cNvSpPr txBox="1">
            <a:spLocks/>
          </p:cNvSpPr>
          <p:nvPr/>
        </p:nvSpPr>
        <p:spPr>
          <a:xfrm>
            <a:off x="255054" y="2850145"/>
            <a:ext cx="1947333" cy="12639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dirty="0"/>
              <a:t>Вращаемая</a:t>
            </a:r>
          </a:p>
          <a:p>
            <a:r>
              <a:rPr lang="ru-RU" sz="2400" dirty="0"/>
              <a:t>3</a:t>
            </a:r>
            <a:r>
              <a:rPr lang="en-US" sz="2400" dirty="0"/>
              <a:t>D </a:t>
            </a:r>
            <a:r>
              <a:rPr lang="ru-RU" sz="2400" dirty="0"/>
              <a:t>модель планеты</a:t>
            </a:r>
          </a:p>
        </p:txBody>
      </p:sp>
      <p:cxnSp>
        <p:nvCxnSpPr>
          <p:cNvPr id="14" name="Прямая со стрелкой 13">
            <a:extLst>
              <a:ext uri="{FF2B5EF4-FFF2-40B4-BE49-F238E27FC236}">
                <a16:creationId xmlns:a16="http://schemas.microsoft.com/office/drawing/2014/main" id="{1EAC09F5-E98C-4FB9-8D43-69DF8EFB8F2A}"/>
              </a:ext>
            </a:extLst>
          </p:cNvPr>
          <p:cNvCxnSpPr>
            <a:cxnSpLocks/>
          </p:cNvCxnSpPr>
          <p:nvPr/>
        </p:nvCxnSpPr>
        <p:spPr>
          <a:xfrm>
            <a:off x="1803400" y="3429000"/>
            <a:ext cx="1100667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3601442"/>
      </p:ext>
    </p:extLst>
  </p:cSld>
  <p:clrMapOvr>
    <a:masterClrMapping/>
  </p:clrMapOvr>
  <p:transition spd="slow">
    <p:wipe dir="r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9117"/>
            <a:ext cx="7991475" cy="690677"/>
          </a:xfrm>
        </p:spPr>
        <p:txBody>
          <a:bodyPr>
            <a:noAutofit/>
          </a:bodyPr>
          <a:lstStyle/>
          <a:p>
            <a:r>
              <a:rPr lang="ru-RU" sz="4400" dirty="0"/>
              <a:t>Фреймворк </a:t>
            </a:r>
            <a:r>
              <a:rPr lang="en-US" sz="4400" dirty="0" err="1"/>
              <a:t>LibGDX</a:t>
            </a:r>
            <a:endParaRPr lang="ru-RU" sz="4400" dirty="0"/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E3F0CE40-491E-46C8-8956-C500D003FF93}"/>
              </a:ext>
            </a:extLst>
          </p:cNvPr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58C4245B-D4CC-4DB7-A02E-BABF85E54AD0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D5D59BBD-E8D1-4694-B906-EB82228C68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id="{F473299A-59A9-45CA-A76D-4A58B1F93EB5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44032-3D28-4E68-B92B-ACC4BF1020C3}" type="datetime1">
              <a:rPr lang="ru-RU" smtClean="0"/>
              <a:t>14.05.2024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16</a:t>
            </a:fld>
            <a:endParaRPr lang="ru-RU"/>
          </a:p>
        </p:txBody>
      </p:sp>
      <p:sp>
        <p:nvSpPr>
          <p:cNvPr id="2" name="Прямоугольник: скругленные углы 1">
            <a:extLst>
              <a:ext uri="{FF2B5EF4-FFF2-40B4-BE49-F238E27FC236}">
                <a16:creationId xmlns:a16="http://schemas.microsoft.com/office/drawing/2014/main" id="{D7258B03-BD18-4290-B113-61E85D340415}"/>
              </a:ext>
            </a:extLst>
          </p:cNvPr>
          <p:cNvSpPr/>
          <p:nvPr/>
        </p:nvSpPr>
        <p:spPr>
          <a:xfrm>
            <a:off x="838200" y="918781"/>
            <a:ext cx="3143250" cy="1790700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Прямоугольник: скругленные углы 14">
            <a:extLst>
              <a:ext uri="{FF2B5EF4-FFF2-40B4-BE49-F238E27FC236}">
                <a16:creationId xmlns:a16="http://schemas.microsoft.com/office/drawing/2014/main" id="{A2DECDA7-244F-41D9-936C-3450FD08FFD0}"/>
              </a:ext>
            </a:extLst>
          </p:cNvPr>
          <p:cNvSpPr/>
          <p:nvPr/>
        </p:nvSpPr>
        <p:spPr>
          <a:xfrm>
            <a:off x="4524375" y="918781"/>
            <a:ext cx="3143250" cy="1790700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рямоугольник: скругленные углы 15">
            <a:extLst>
              <a:ext uri="{FF2B5EF4-FFF2-40B4-BE49-F238E27FC236}">
                <a16:creationId xmlns:a16="http://schemas.microsoft.com/office/drawing/2014/main" id="{6D47CD3F-5BF3-48DE-8FEF-B531A6F43D22}"/>
              </a:ext>
            </a:extLst>
          </p:cNvPr>
          <p:cNvSpPr/>
          <p:nvPr/>
        </p:nvSpPr>
        <p:spPr>
          <a:xfrm>
            <a:off x="8210550" y="918781"/>
            <a:ext cx="3143250" cy="1790700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4ED1EB-777A-498C-AC26-E9C44B3249B9}"/>
              </a:ext>
            </a:extLst>
          </p:cNvPr>
          <p:cNvSpPr txBox="1"/>
          <p:nvPr/>
        </p:nvSpPr>
        <p:spPr>
          <a:xfrm>
            <a:off x="981075" y="1275522"/>
            <a:ext cx="28575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/>
              <a:t>Работа </a:t>
            </a:r>
            <a:r>
              <a:rPr lang="en-US" sz="3200" dirty="0"/>
              <a:t>android </a:t>
            </a:r>
            <a:r>
              <a:rPr lang="ru-RU" sz="3200" dirty="0"/>
              <a:t>приложения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A34BB31-2F37-4195-85ED-FD7EA2178FE1}"/>
              </a:ext>
            </a:extLst>
          </p:cNvPr>
          <p:cNvSpPr txBox="1"/>
          <p:nvPr/>
        </p:nvSpPr>
        <p:spPr>
          <a:xfrm>
            <a:off x="4667250" y="1029301"/>
            <a:ext cx="28575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/>
              <a:t>Запуск фреймворка </a:t>
            </a:r>
            <a:r>
              <a:rPr lang="en-US" sz="3200" dirty="0" err="1"/>
              <a:t>LibGDX</a:t>
            </a:r>
            <a:endParaRPr lang="ru-RU" sz="32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B38321D-CA0E-4166-A5F3-737D00294A09}"/>
              </a:ext>
            </a:extLst>
          </p:cNvPr>
          <p:cNvSpPr txBox="1"/>
          <p:nvPr/>
        </p:nvSpPr>
        <p:spPr>
          <a:xfrm>
            <a:off x="8353425" y="1029301"/>
            <a:ext cx="28575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/>
              <a:t>Отображение активности с </a:t>
            </a:r>
            <a:r>
              <a:rPr lang="en-US" sz="3200" dirty="0"/>
              <a:t>3D </a:t>
            </a:r>
            <a:r>
              <a:rPr lang="ru-RU" sz="3200" dirty="0"/>
              <a:t>моделью</a:t>
            </a:r>
          </a:p>
        </p:txBody>
      </p:sp>
      <p:cxnSp>
        <p:nvCxnSpPr>
          <p:cNvPr id="32" name="Прямая со стрелкой 31">
            <a:extLst>
              <a:ext uri="{FF2B5EF4-FFF2-40B4-BE49-F238E27FC236}">
                <a16:creationId xmlns:a16="http://schemas.microsoft.com/office/drawing/2014/main" id="{EA95C2F2-02A3-4F76-B374-8C92DADC62E5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3981450" y="1804606"/>
            <a:ext cx="542925" cy="952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Прямая со стрелкой 33">
            <a:extLst>
              <a:ext uri="{FF2B5EF4-FFF2-40B4-BE49-F238E27FC236}">
                <a16:creationId xmlns:a16="http://schemas.microsoft.com/office/drawing/2014/main" id="{08180159-D7A6-47C6-8436-B0F296C9B451}"/>
              </a:ext>
            </a:extLst>
          </p:cNvPr>
          <p:cNvCxnSpPr>
            <a:cxnSpLocks/>
          </p:cNvCxnSpPr>
          <p:nvPr/>
        </p:nvCxnSpPr>
        <p:spPr>
          <a:xfrm>
            <a:off x="7667625" y="1795081"/>
            <a:ext cx="542925" cy="952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F8FDCFD4-5FFD-43BB-B489-2F84B6B2C0F0}"/>
              </a:ext>
            </a:extLst>
          </p:cNvPr>
          <p:cNvSpPr txBox="1"/>
          <p:nvPr/>
        </p:nvSpPr>
        <p:spPr>
          <a:xfrm>
            <a:off x="643183" y="3448637"/>
            <a:ext cx="25953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Объединение настроек </a:t>
            </a:r>
            <a:r>
              <a:rPr lang="en-US" b="1" dirty="0" err="1"/>
              <a:t>build.gradle</a:t>
            </a:r>
            <a:r>
              <a:rPr lang="en-US" b="1" dirty="0"/>
              <a:t> </a:t>
            </a:r>
            <a:r>
              <a:rPr lang="en-US" dirty="0"/>
              <a:t>android </a:t>
            </a:r>
            <a:r>
              <a:rPr lang="ru-RU" dirty="0"/>
              <a:t>приложения и фреймворка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FD2AA55-7C07-47A3-A088-FDE3EEAD0653}"/>
              </a:ext>
            </a:extLst>
          </p:cNvPr>
          <p:cNvSpPr txBox="1"/>
          <p:nvPr/>
        </p:nvSpPr>
        <p:spPr>
          <a:xfrm>
            <a:off x="3238500" y="3449224"/>
            <a:ext cx="28575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Создание </a:t>
            </a:r>
            <a:r>
              <a:rPr lang="ru-RU" b="1" dirty="0"/>
              <a:t>3</a:t>
            </a:r>
            <a:r>
              <a:rPr lang="en-US" b="1" dirty="0"/>
              <a:t>D </a:t>
            </a:r>
            <a:r>
              <a:rPr lang="ru-RU" b="1" dirty="0"/>
              <a:t>модели </a:t>
            </a:r>
            <a:r>
              <a:rPr lang="ru-RU" dirty="0"/>
              <a:t>с помощью </a:t>
            </a:r>
            <a:r>
              <a:rPr lang="ru-RU" b="1" dirty="0"/>
              <a:t>фреймворка</a:t>
            </a:r>
            <a:r>
              <a:rPr lang="ru-RU" dirty="0"/>
              <a:t> и </a:t>
            </a:r>
            <a:r>
              <a:rPr lang="ru-RU" b="1" dirty="0"/>
              <a:t>текстур</a:t>
            </a:r>
            <a:r>
              <a:rPr lang="ru-RU" dirty="0"/>
              <a:t> (изображений) планет из директории </a:t>
            </a:r>
            <a:r>
              <a:rPr lang="en-US" b="1" dirty="0"/>
              <a:t>assets</a:t>
            </a:r>
            <a:endParaRPr lang="ru-RU" b="1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A5655E4-2DA7-4DAF-A1ED-158984A0DA4C}"/>
              </a:ext>
            </a:extLst>
          </p:cNvPr>
          <p:cNvSpPr txBox="1"/>
          <p:nvPr/>
        </p:nvSpPr>
        <p:spPr>
          <a:xfrm>
            <a:off x="5972175" y="3429000"/>
            <a:ext cx="28575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/>
              <a:t>Инициализация камеры</a:t>
            </a:r>
            <a:r>
              <a:rPr lang="ru-RU" dirty="0"/>
              <a:t>, для определения точки отрисовки сцены и</a:t>
            </a:r>
            <a:r>
              <a:rPr lang="en-US" dirty="0"/>
              <a:t> </a:t>
            </a:r>
            <a:r>
              <a:rPr lang="ru-RU" dirty="0"/>
              <a:t>настройка управления моделью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0BC1FD4-EFA4-459B-AFCD-93544828B9EA}"/>
              </a:ext>
            </a:extLst>
          </p:cNvPr>
          <p:cNvSpPr txBox="1"/>
          <p:nvPr/>
        </p:nvSpPr>
        <p:spPr>
          <a:xfrm>
            <a:off x="8810625" y="3454395"/>
            <a:ext cx="28575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/>
              <a:t>Рендеринг сцены </a:t>
            </a:r>
            <a:r>
              <a:rPr lang="ru-RU" dirty="0"/>
              <a:t>и Экземпляра 3</a:t>
            </a:r>
            <a:r>
              <a:rPr lang="en-US" dirty="0"/>
              <a:t>D </a:t>
            </a:r>
            <a:r>
              <a:rPr lang="ru-RU" dirty="0"/>
              <a:t>модели планеты 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FE40B08-BDE8-470E-8DFB-DDFDB39A80F0}"/>
              </a:ext>
            </a:extLst>
          </p:cNvPr>
          <p:cNvSpPr txBox="1"/>
          <p:nvPr/>
        </p:nvSpPr>
        <p:spPr>
          <a:xfrm>
            <a:off x="695325" y="5461721"/>
            <a:ext cx="32861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В методе </a:t>
            </a:r>
            <a:r>
              <a:rPr lang="en-US" b="1" dirty="0"/>
              <a:t>create() </a:t>
            </a:r>
            <a:r>
              <a:rPr lang="ru-RU" dirty="0"/>
              <a:t>происходит инициализация и создание всех объектов.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6F98A37-7465-4778-A510-7472589DA22A}"/>
              </a:ext>
            </a:extLst>
          </p:cNvPr>
          <p:cNvSpPr txBox="1"/>
          <p:nvPr/>
        </p:nvSpPr>
        <p:spPr>
          <a:xfrm>
            <a:off x="4067175" y="5459861"/>
            <a:ext cx="33337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В методе </a:t>
            </a:r>
            <a:r>
              <a:rPr lang="en-US" b="1" dirty="0"/>
              <a:t>render() </a:t>
            </a:r>
            <a:r>
              <a:rPr lang="ru-RU" dirty="0"/>
              <a:t>происходит обновление Экрана, камеры и отрисовки модели планеты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601CE4F-8BE2-419E-BBBA-3D7A7F1FB46E}"/>
              </a:ext>
            </a:extLst>
          </p:cNvPr>
          <p:cNvSpPr txBox="1"/>
          <p:nvPr/>
        </p:nvSpPr>
        <p:spPr>
          <a:xfrm>
            <a:off x="7753350" y="5467626"/>
            <a:ext cx="36004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В методе </a:t>
            </a:r>
            <a:r>
              <a:rPr lang="en-US" b="1" dirty="0"/>
              <a:t>dispose() </a:t>
            </a:r>
            <a:r>
              <a:rPr lang="ru-RU" dirty="0"/>
              <a:t>освобождаются все ресурсы, которые были заняты при отрисовке сцены</a:t>
            </a:r>
          </a:p>
        </p:txBody>
      </p:sp>
      <p:sp>
        <p:nvSpPr>
          <p:cNvPr id="42" name="Прямоугольник: скругленные углы 41">
            <a:extLst>
              <a:ext uri="{FF2B5EF4-FFF2-40B4-BE49-F238E27FC236}">
                <a16:creationId xmlns:a16="http://schemas.microsoft.com/office/drawing/2014/main" id="{9D68A019-3999-4DB3-9F1D-950F3B54E9B1}"/>
              </a:ext>
            </a:extLst>
          </p:cNvPr>
          <p:cNvSpPr/>
          <p:nvPr/>
        </p:nvSpPr>
        <p:spPr>
          <a:xfrm>
            <a:off x="3981450" y="4965919"/>
            <a:ext cx="3143250" cy="456452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3" name="Прямоугольник: скругленные углы 42">
            <a:extLst>
              <a:ext uri="{FF2B5EF4-FFF2-40B4-BE49-F238E27FC236}">
                <a16:creationId xmlns:a16="http://schemas.microsoft.com/office/drawing/2014/main" id="{6C02C55C-A91B-46FE-9F10-24012CAC7C10}"/>
              </a:ext>
            </a:extLst>
          </p:cNvPr>
          <p:cNvSpPr/>
          <p:nvPr/>
        </p:nvSpPr>
        <p:spPr>
          <a:xfrm>
            <a:off x="3981450" y="2963584"/>
            <a:ext cx="3143250" cy="456452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C29CCC8-4508-488B-BC06-9C741DF38486}"/>
              </a:ext>
            </a:extLst>
          </p:cNvPr>
          <p:cNvSpPr txBox="1"/>
          <p:nvPr/>
        </p:nvSpPr>
        <p:spPr>
          <a:xfrm>
            <a:off x="4084212" y="3011804"/>
            <a:ext cx="2857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Работа фреймворка </a:t>
            </a:r>
            <a:r>
              <a:rPr lang="en-US" b="1" dirty="0"/>
              <a:t>core</a:t>
            </a:r>
            <a:endParaRPr lang="ru-RU" b="1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837DED3-7060-4CDF-B6F8-BCD64482FA2D}"/>
              </a:ext>
            </a:extLst>
          </p:cNvPr>
          <p:cNvSpPr txBox="1"/>
          <p:nvPr/>
        </p:nvSpPr>
        <p:spPr>
          <a:xfrm>
            <a:off x="4067175" y="5009479"/>
            <a:ext cx="2857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Методы</a:t>
            </a:r>
            <a:r>
              <a:rPr lang="en-US" dirty="0"/>
              <a:t> </a:t>
            </a:r>
            <a:r>
              <a:rPr lang="en-US" b="1" dirty="0" err="1"/>
              <a:t>ApplicationAdapter</a:t>
            </a:r>
            <a:r>
              <a:rPr lang="ru-RU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42843328"/>
      </p:ext>
    </p:extLst>
  </p:cSld>
  <p:clrMapOvr>
    <a:masterClrMapping/>
  </p:clrMapOvr>
  <p:transition spd="slow">
    <p:wipe dir="r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9117"/>
            <a:ext cx="9177867" cy="690677"/>
          </a:xfrm>
        </p:spPr>
        <p:txBody>
          <a:bodyPr>
            <a:noAutofit/>
          </a:bodyPr>
          <a:lstStyle/>
          <a:p>
            <a:r>
              <a:rPr lang="en-US" sz="4400" dirty="0"/>
              <a:t>Planet Model Activity</a:t>
            </a:r>
            <a:endParaRPr lang="ru-RU" sz="4400" dirty="0"/>
          </a:p>
        </p:txBody>
      </p:sp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44032-3D28-4E68-B92B-ACC4BF1020C3}" type="datetime1">
              <a:rPr lang="ru-RU" smtClean="0"/>
              <a:t>14.05.2024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17</a:t>
            </a:fld>
            <a:endParaRPr lang="ru-R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36CDE7-BC5B-4DD9-A230-4ED96BED42CE}"/>
              </a:ext>
            </a:extLst>
          </p:cNvPr>
          <p:cNvSpPr txBox="1"/>
          <p:nvPr/>
        </p:nvSpPr>
        <p:spPr>
          <a:xfrm>
            <a:off x="4981574" y="750224"/>
            <a:ext cx="6734175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900" b="1" dirty="0"/>
              <a:t>camera: </a:t>
            </a:r>
            <a:r>
              <a:rPr lang="en-US" sz="1900" b="1" dirty="0" err="1"/>
              <a:t>PerspectiveCamera</a:t>
            </a:r>
            <a:r>
              <a:rPr lang="en-US" sz="1900" dirty="0"/>
              <a:t> </a:t>
            </a:r>
            <a:r>
              <a:rPr lang="ru-RU" sz="1900" dirty="0"/>
              <a:t>камера, используемая для просмотра 3D-сцены</a:t>
            </a:r>
            <a:endParaRPr lang="en-US" sz="19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900" b="1" dirty="0" err="1"/>
              <a:t>cameraController</a:t>
            </a:r>
            <a:r>
              <a:rPr lang="en-US" sz="1900" b="1" dirty="0"/>
              <a:t>: </a:t>
            </a:r>
            <a:r>
              <a:rPr lang="en-US" sz="1900" b="1" dirty="0" err="1"/>
              <a:t>CameraInputController</a:t>
            </a:r>
            <a:r>
              <a:rPr lang="en-US" sz="1900" b="1" dirty="0"/>
              <a:t> </a:t>
            </a:r>
            <a:r>
              <a:rPr lang="ru-RU" sz="1900" dirty="0"/>
              <a:t>контроллер ввода для управления камерой</a:t>
            </a:r>
            <a:endParaRPr lang="en-US" sz="19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900" b="1" dirty="0" err="1"/>
              <a:t>modelBatch</a:t>
            </a:r>
            <a:r>
              <a:rPr lang="en-US" sz="1900" b="1" dirty="0"/>
              <a:t>: </a:t>
            </a:r>
            <a:r>
              <a:rPr lang="en-US" sz="1900" b="1" dirty="0" err="1"/>
              <a:t>ModelBatch</a:t>
            </a:r>
            <a:r>
              <a:rPr lang="en-US" sz="1900" b="1" dirty="0"/>
              <a:t> </a:t>
            </a:r>
            <a:r>
              <a:rPr lang="ru-RU" sz="1900" dirty="0"/>
              <a:t>компонент для отрисовки 3</a:t>
            </a:r>
            <a:r>
              <a:rPr lang="en-US" sz="1900" dirty="0"/>
              <a:t>D-</a:t>
            </a:r>
            <a:r>
              <a:rPr lang="ru-RU" sz="1900" dirty="0"/>
              <a:t>моделей</a:t>
            </a:r>
            <a:endParaRPr lang="en-US" sz="19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900" b="1" dirty="0" err="1"/>
              <a:t>planetInstance</a:t>
            </a:r>
            <a:r>
              <a:rPr lang="en-US" sz="1900" b="1" dirty="0"/>
              <a:t>: </a:t>
            </a:r>
            <a:r>
              <a:rPr lang="en-US" sz="1900" b="1" dirty="0" err="1"/>
              <a:t>ModelInstance</a:t>
            </a:r>
            <a:r>
              <a:rPr lang="en-US" sz="1900" b="1" dirty="0"/>
              <a:t> </a:t>
            </a:r>
            <a:r>
              <a:rPr lang="ru-RU" sz="1900" dirty="0"/>
              <a:t>экземпляр модели планеты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900" b="1" dirty="0" err="1"/>
              <a:t>planetModel</a:t>
            </a:r>
            <a:r>
              <a:rPr lang="en-US" sz="1900" b="1" dirty="0"/>
              <a:t>: Model</a:t>
            </a:r>
            <a:r>
              <a:rPr lang="ru-RU" sz="1900" b="1" dirty="0"/>
              <a:t> </a:t>
            </a:r>
            <a:r>
              <a:rPr lang="ru-RU" sz="1900" dirty="0"/>
              <a:t>модель планеты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900" b="1" dirty="0"/>
              <a:t>environment: Environment</a:t>
            </a:r>
            <a:r>
              <a:rPr lang="ru-RU" sz="1900" b="1" dirty="0"/>
              <a:t> </a:t>
            </a:r>
            <a:r>
              <a:rPr lang="ru-RU" sz="1900" dirty="0"/>
              <a:t>окружение для модели, включая освещение и другие эффекты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900" b="1" dirty="0"/>
              <a:t>Метод </a:t>
            </a:r>
            <a:r>
              <a:rPr lang="en-US" sz="1900" b="1" dirty="0"/>
              <a:t>create(): void </a:t>
            </a:r>
            <a:r>
              <a:rPr lang="ru-RU" sz="1900" b="1" dirty="0"/>
              <a:t>- </a:t>
            </a:r>
            <a:r>
              <a:rPr lang="ru-RU" sz="1900" dirty="0"/>
              <a:t>инициализация камеры, загрузка текстуры для модели Земли, создание материала с текстурой, создание 3D-модели Земли, создание экземпляра модели Земли, создание окружения для модели и инициализация контроллера ввода для камеры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900" b="1" dirty="0"/>
              <a:t>Метод </a:t>
            </a:r>
            <a:r>
              <a:rPr lang="en-US" sz="1900" b="1" dirty="0"/>
              <a:t>render(): void </a:t>
            </a:r>
            <a:r>
              <a:rPr lang="ru-RU" sz="1900" b="1" dirty="0"/>
              <a:t>-</a:t>
            </a:r>
            <a:r>
              <a:rPr lang="ru-RU" sz="1900" dirty="0"/>
              <a:t> очистка экрана, установка области вывода, обновление контроллера ввода и камеры, а также отрисовка экземпляра модели планеты с учетом окружения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900" b="1" dirty="0"/>
              <a:t>Метод </a:t>
            </a:r>
            <a:r>
              <a:rPr lang="en-US" sz="1900" b="1" dirty="0"/>
              <a:t>render(): void</a:t>
            </a:r>
            <a:r>
              <a:rPr lang="ru-RU" sz="1900" b="1" dirty="0"/>
              <a:t> </a:t>
            </a:r>
            <a:r>
              <a:rPr lang="ru-RU" sz="1900" dirty="0"/>
              <a:t>-</a:t>
            </a:r>
            <a:r>
              <a:rPr lang="ru-RU" sz="1900" b="1" dirty="0"/>
              <a:t>  </a:t>
            </a:r>
            <a:r>
              <a:rPr lang="ru-RU" sz="1900" dirty="0"/>
              <a:t>освобождение ресурсов при завершении работы активности</a:t>
            </a:r>
            <a:endParaRPr lang="en-US" sz="1900" dirty="0"/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3E329444-EC2E-4C3A-A7DC-2E3A381510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374" y="750224"/>
            <a:ext cx="4041784" cy="5675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532529"/>
      </p:ext>
    </p:extLst>
  </p:cSld>
  <p:clrMapOvr>
    <a:masterClrMapping/>
  </p:clrMapOvr>
  <p:transition spd="slow">
    <p:wipe dir="r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29117"/>
            <a:ext cx="8593667" cy="690677"/>
          </a:xfrm>
        </p:spPr>
        <p:txBody>
          <a:bodyPr>
            <a:noAutofit/>
          </a:bodyPr>
          <a:lstStyle/>
          <a:p>
            <a:r>
              <a:rPr lang="ru-RU" sz="4400" dirty="0"/>
              <a:t>Теоретический справочник</a:t>
            </a:r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E3F0CE40-491E-46C8-8956-C500D003FF93}"/>
              </a:ext>
            </a:extLst>
          </p:cNvPr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58C4245B-D4CC-4DB7-A02E-BABF85E54AD0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D5D59BBD-E8D1-4694-B906-EB82228C68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id="{F473299A-59A9-45CA-A76D-4A58B1F93EB5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44032-3D28-4E68-B92B-ACC4BF1020C3}" type="datetime1">
              <a:rPr lang="ru-RU" smtClean="0"/>
              <a:t>14.05.2024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18</a:t>
            </a:fld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B5B484B-EFD3-4B51-8BF0-D49AC07D2F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5703" y="852599"/>
            <a:ext cx="2626625" cy="551834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8AC6271-31D8-49DD-B250-6822637F69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0330" y="852599"/>
            <a:ext cx="2626625" cy="5503751"/>
          </a:xfrm>
          <a:prstGeom prst="rect">
            <a:avLst/>
          </a:prstGeom>
        </p:spPr>
      </p:pic>
      <p:sp>
        <p:nvSpPr>
          <p:cNvPr id="14" name="Заголовок 4">
            <a:extLst>
              <a:ext uri="{FF2B5EF4-FFF2-40B4-BE49-F238E27FC236}">
                <a16:creationId xmlns:a16="http://schemas.microsoft.com/office/drawing/2014/main" id="{79E8DBC1-4613-4AAA-8C1F-E0E52158C118}"/>
              </a:ext>
            </a:extLst>
          </p:cNvPr>
          <p:cNvSpPr txBox="1">
            <a:spLocks/>
          </p:cNvSpPr>
          <p:nvPr/>
        </p:nvSpPr>
        <p:spPr>
          <a:xfrm>
            <a:off x="39648" y="2689156"/>
            <a:ext cx="2743200" cy="141173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dirty="0"/>
              <a:t>Таблица с переводом астрономических единиц измерения</a:t>
            </a:r>
          </a:p>
        </p:txBody>
      </p:sp>
      <p:sp>
        <p:nvSpPr>
          <p:cNvPr id="15" name="Заголовок 4">
            <a:extLst>
              <a:ext uri="{FF2B5EF4-FFF2-40B4-BE49-F238E27FC236}">
                <a16:creationId xmlns:a16="http://schemas.microsoft.com/office/drawing/2014/main" id="{C96B48BD-15B6-41DE-AE9B-7280476D18F1}"/>
              </a:ext>
            </a:extLst>
          </p:cNvPr>
          <p:cNvSpPr txBox="1">
            <a:spLocks/>
          </p:cNvSpPr>
          <p:nvPr/>
        </p:nvSpPr>
        <p:spPr>
          <a:xfrm>
            <a:off x="9431866" y="2781744"/>
            <a:ext cx="2589111" cy="122656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dirty="0"/>
              <a:t>Прокручиваемый справочник по астрономии</a:t>
            </a:r>
          </a:p>
        </p:txBody>
      </p:sp>
      <p:sp>
        <p:nvSpPr>
          <p:cNvPr id="16" name="Заголовок 4">
            <a:extLst>
              <a:ext uri="{FF2B5EF4-FFF2-40B4-BE49-F238E27FC236}">
                <a16:creationId xmlns:a16="http://schemas.microsoft.com/office/drawing/2014/main" id="{BE5E30FF-B935-4FE1-B50F-8002438BE32D}"/>
              </a:ext>
            </a:extLst>
          </p:cNvPr>
          <p:cNvSpPr txBox="1">
            <a:spLocks/>
          </p:cNvSpPr>
          <p:nvPr/>
        </p:nvSpPr>
        <p:spPr>
          <a:xfrm>
            <a:off x="343289" y="5544360"/>
            <a:ext cx="2743200" cy="9001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b="1" dirty="0"/>
              <a:t>С</a:t>
            </a:r>
            <a:r>
              <a:rPr lang="ru-RU" sz="2400" dirty="0"/>
              <a:t>правочник в формате </a:t>
            </a:r>
            <a:r>
              <a:rPr lang="en-US" sz="2400" dirty="0"/>
              <a:t>PDF</a:t>
            </a:r>
            <a:endParaRPr lang="ru-RU" sz="2400" dirty="0"/>
          </a:p>
        </p:txBody>
      </p:sp>
      <p:sp>
        <p:nvSpPr>
          <p:cNvPr id="17" name="Заголовок 4">
            <a:extLst>
              <a:ext uri="{FF2B5EF4-FFF2-40B4-BE49-F238E27FC236}">
                <a16:creationId xmlns:a16="http://schemas.microsoft.com/office/drawing/2014/main" id="{A36ECF45-2A3F-477B-8F8B-21A50DAE9C41}"/>
              </a:ext>
            </a:extLst>
          </p:cNvPr>
          <p:cNvSpPr txBox="1">
            <a:spLocks/>
          </p:cNvSpPr>
          <p:nvPr/>
        </p:nvSpPr>
        <p:spPr>
          <a:xfrm>
            <a:off x="9465897" y="5475918"/>
            <a:ext cx="2101691" cy="10629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b="1" dirty="0"/>
              <a:t>Выход в главное меню</a:t>
            </a:r>
            <a:endParaRPr lang="ru-RU" sz="2400" dirty="0"/>
          </a:p>
        </p:txBody>
      </p:sp>
      <p:sp>
        <p:nvSpPr>
          <p:cNvPr id="18" name="Заголовок 4">
            <a:extLst>
              <a:ext uri="{FF2B5EF4-FFF2-40B4-BE49-F238E27FC236}">
                <a16:creationId xmlns:a16="http://schemas.microsoft.com/office/drawing/2014/main" id="{0623E5BB-A4D5-4DC9-A404-ED819E448E1E}"/>
              </a:ext>
            </a:extLst>
          </p:cNvPr>
          <p:cNvSpPr txBox="1">
            <a:spLocks/>
          </p:cNvSpPr>
          <p:nvPr/>
        </p:nvSpPr>
        <p:spPr>
          <a:xfrm>
            <a:off x="343289" y="1223501"/>
            <a:ext cx="1502444" cy="4556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b="1" dirty="0"/>
              <a:t>Название</a:t>
            </a:r>
            <a:endParaRPr lang="ru-RU" sz="2400" dirty="0"/>
          </a:p>
        </p:txBody>
      </p:sp>
      <p:cxnSp>
        <p:nvCxnSpPr>
          <p:cNvPr id="19" name="Прямая со стрелкой 18">
            <a:extLst>
              <a:ext uri="{FF2B5EF4-FFF2-40B4-BE49-F238E27FC236}">
                <a16:creationId xmlns:a16="http://schemas.microsoft.com/office/drawing/2014/main" id="{3E3669A2-673D-48EC-880F-2BC62C6B48DF}"/>
              </a:ext>
            </a:extLst>
          </p:cNvPr>
          <p:cNvCxnSpPr>
            <a:cxnSpLocks/>
            <a:stCxn id="18" idx="3"/>
          </p:cNvCxnSpPr>
          <p:nvPr/>
        </p:nvCxnSpPr>
        <p:spPr>
          <a:xfrm>
            <a:off x="1845733" y="1451342"/>
            <a:ext cx="1507067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Прямая со стрелкой 19">
            <a:extLst>
              <a:ext uri="{FF2B5EF4-FFF2-40B4-BE49-F238E27FC236}">
                <a16:creationId xmlns:a16="http://schemas.microsoft.com/office/drawing/2014/main" id="{8AEFFB9C-46C0-4AAF-A528-B66C35E92C4B}"/>
              </a:ext>
            </a:extLst>
          </p:cNvPr>
          <p:cNvCxnSpPr>
            <a:cxnSpLocks/>
          </p:cNvCxnSpPr>
          <p:nvPr/>
        </p:nvCxnSpPr>
        <p:spPr>
          <a:xfrm>
            <a:off x="2782848" y="3649180"/>
            <a:ext cx="739285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Прямая со стрелкой 24">
            <a:extLst>
              <a:ext uri="{FF2B5EF4-FFF2-40B4-BE49-F238E27FC236}">
                <a16:creationId xmlns:a16="http://schemas.microsoft.com/office/drawing/2014/main" id="{A22C5B46-1251-4470-9F17-5D0AED52E9E1}"/>
              </a:ext>
            </a:extLst>
          </p:cNvPr>
          <p:cNvCxnSpPr>
            <a:cxnSpLocks/>
          </p:cNvCxnSpPr>
          <p:nvPr/>
        </p:nvCxnSpPr>
        <p:spPr>
          <a:xfrm>
            <a:off x="2252234" y="6079347"/>
            <a:ext cx="114711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Прямая со стрелкой 25">
            <a:extLst>
              <a:ext uri="{FF2B5EF4-FFF2-40B4-BE49-F238E27FC236}">
                <a16:creationId xmlns:a16="http://schemas.microsoft.com/office/drawing/2014/main" id="{BA02E26D-2C82-4AA4-94A2-AB745D3ABE92}"/>
              </a:ext>
            </a:extLst>
          </p:cNvPr>
          <p:cNvCxnSpPr>
            <a:cxnSpLocks/>
          </p:cNvCxnSpPr>
          <p:nvPr/>
        </p:nvCxnSpPr>
        <p:spPr>
          <a:xfrm flipH="1">
            <a:off x="8847667" y="3386837"/>
            <a:ext cx="58420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Прямая со стрелкой 28">
            <a:extLst>
              <a:ext uri="{FF2B5EF4-FFF2-40B4-BE49-F238E27FC236}">
                <a16:creationId xmlns:a16="http://schemas.microsoft.com/office/drawing/2014/main" id="{42BA270A-CDD1-4A66-973E-5461681227B1}"/>
              </a:ext>
            </a:extLst>
          </p:cNvPr>
          <p:cNvCxnSpPr>
            <a:cxnSpLocks/>
          </p:cNvCxnSpPr>
          <p:nvPr/>
        </p:nvCxnSpPr>
        <p:spPr>
          <a:xfrm flipH="1">
            <a:off x="8610600" y="6088094"/>
            <a:ext cx="82126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6412363"/>
      </p:ext>
    </p:extLst>
  </p:cSld>
  <p:clrMapOvr>
    <a:masterClrMapping/>
  </p:clrMapOvr>
  <p:transition spd="slow">
    <p:wipe dir="r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9117"/>
            <a:ext cx="8677275" cy="690677"/>
          </a:xfrm>
        </p:spPr>
        <p:txBody>
          <a:bodyPr>
            <a:noAutofit/>
          </a:bodyPr>
          <a:lstStyle/>
          <a:p>
            <a:r>
              <a:rPr lang="ru-RU" sz="4000" dirty="0"/>
              <a:t>Теоретический справочник</a:t>
            </a:r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E3F0CE40-491E-46C8-8956-C500D003FF93}"/>
              </a:ext>
            </a:extLst>
          </p:cNvPr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58C4245B-D4CC-4DB7-A02E-BABF85E54AD0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D5D59BBD-E8D1-4694-B906-EB82228C68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id="{F473299A-59A9-45CA-A76D-4A58B1F93EB5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44032-3D28-4E68-B92B-ACC4BF1020C3}" type="datetime1">
              <a:rPr lang="ru-RU" smtClean="0"/>
              <a:t>14.05.2024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19</a:t>
            </a:fld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679F53D-EE3B-48BA-9A0A-825A49D4E3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2291" y="3716901"/>
            <a:ext cx="6209707" cy="2680258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1028364-CA79-44FC-B378-67F3909364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2291" y="819794"/>
            <a:ext cx="6228207" cy="2680258"/>
          </a:xfrm>
          <a:prstGeom prst="rect">
            <a:avLst/>
          </a:prstGeom>
        </p:spPr>
      </p:pic>
      <p:sp>
        <p:nvSpPr>
          <p:cNvPr id="11" name="Заголовок 4">
            <a:extLst>
              <a:ext uri="{FF2B5EF4-FFF2-40B4-BE49-F238E27FC236}">
                <a16:creationId xmlns:a16="http://schemas.microsoft.com/office/drawing/2014/main" id="{EC672A43-702F-4717-8FB0-6CB773D1C5B0}"/>
              </a:ext>
            </a:extLst>
          </p:cNvPr>
          <p:cNvSpPr txBox="1">
            <a:spLocks/>
          </p:cNvSpPr>
          <p:nvPr/>
        </p:nvSpPr>
        <p:spPr>
          <a:xfrm>
            <a:off x="487222" y="1088035"/>
            <a:ext cx="1502444" cy="4556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b="1" dirty="0"/>
              <a:t>Название</a:t>
            </a:r>
            <a:endParaRPr lang="ru-RU" sz="2400" dirty="0"/>
          </a:p>
        </p:txBody>
      </p:sp>
      <p:sp>
        <p:nvSpPr>
          <p:cNvPr id="14" name="Заголовок 4">
            <a:extLst>
              <a:ext uri="{FF2B5EF4-FFF2-40B4-BE49-F238E27FC236}">
                <a16:creationId xmlns:a16="http://schemas.microsoft.com/office/drawing/2014/main" id="{FB561CDA-5517-40AB-BA2A-9E5E0F8C7BF1}"/>
              </a:ext>
            </a:extLst>
          </p:cNvPr>
          <p:cNvSpPr txBox="1">
            <a:spLocks/>
          </p:cNvSpPr>
          <p:nvPr/>
        </p:nvSpPr>
        <p:spPr>
          <a:xfrm>
            <a:off x="56307" y="1971454"/>
            <a:ext cx="2743200" cy="141173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dirty="0"/>
              <a:t>Таблица с переводом астрономических единиц измерения</a:t>
            </a:r>
          </a:p>
        </p:txBody>
      </p:sp>
      <p:sp>
        <p:nvSpPr>
          <p:cNvPr id="15" name="Заголовок 4">
            <a:extLst>
              <a:ext uri="{FF2B5EF4-FFF2-40B4-BE49-F238E27FC236}">
                <a16:creationId xmlns:a16="http://schemas.microsoft.com/office/drawing/2014/main" id="{0B5BDA47-0A40-497A-B087-1941797D316D}"/>
              </a:ext>
            </a:extLst>
          </p:cNvPr>
          <p:cNvSpPr txBox="1">
            <a:spLocks/>
          </p:cNvSpPr>
          <p:nvPr/>
        </p:nvSpPr>
        <p:spPr>
          <a:xfrm>
            <a:off x="9631450" y="1920510"/>
            <a:ext cx="2101919" cy="9001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b="1" dirty="0"/>
              <a:t>С</a:t>
            </a:r>
            <a:r>
              <a:rPr lang="ru-RU" sz="2400" dirty="0"/>
              <a:t>правочник в формате </a:t>
            </a:r>
            <a:r>
              <a:rPr lang="en-US" sz="2400" dirty="0"/>
              <a:t>PDF</a:t>
            </a:r>
            <a:endParaRPr lang="ru-RU" sz="2400" dirty="0"/>
          </a:p>
        </p:txBody>
      </p:sp>
      <p:sp>
        <p:nvSpPr>
          <p:cNvPr id="16" name="Заголовок 4">
            <a:extLst>
              <a:ext uri="{FF2B5EF4-FFF2-40B4-BE49-F238E27FC236}">
                <a16:creationId xmlns:a16="http://schemas.microsoft.com/office/drawing/2014/main" id="{C884777C-0C8F-42AB-834A-8410D7ECAFC9}"/>
              </a:ext>
            </a:extLst>
          </p:cNvPr>
          <p:cNvSpPr txBox="1">
            <a:spLocks/>
          </p:cNvSpPr>
          <p:nvPr/>
        </p:nvSpPr>
        <p:spPr>
          <a:xfrm>
            <a:off x="9631450" y="5475918"/>
            <a:ext cx="2101691" cy="10629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b="1" dirty="0"/>
              <a:t>Выход в главное меню</a:t>
            </a:r>
            <a:endParaRPr lang="ru-RU" sz="2400" dirty="0"/>
          </a:p>
        </p:txBody>
      </p:sp>
      <p:sp>
        <p:nvSpPr>
          <p:cNvPr id="17" name="Заголовок 4">
            <a:extLst>
              <a:ext uri="{FF2B5EF4-FFF2-40B4-BE49-F238E27FC236}">
                <a16:creationId xmlns:a16="http://schemas.microsoft.com/office/drawing/2014/main" id="{2E391887-2941-4995-8439-CDCB4C3E1AFD}"/>
              </a:ext>
            </a:extLst>
          </p:cNvPr>
          <p:cNvSpPr txBox="1">
            <a:spLocks/>
          </p:cNvSpPr>
          <p:nvPr/>
        </p:nvSpPr>
        <p:spPr>
          <a:xfrm>
            <a:off x="56307" y="4708490"/>
            <a:ext cx="2589111" cy="122656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dirty="0"/>
              <a:t>Прокручиваемый справочник по астрономии</a:t>
            </a:r>
          </a:p>
        </p:txBody>
      </p:sp>
      <p:cxnSp>
        <p:nvCxnSpPr>
          <p:cNvPr id="18" name="Прямая со стрелкой 17">
            <a:extLst>
              <a:ext uri="{FF2B5EF4-FFF2-40B4-BE49-F238E27FC236}">
                <a16:creationId xmlns:a16="http://schemas.microsoft.com/office/drawing/2014/main" id="{2646F189-445B-4680-BABA-23E067611DFB}"/>
              </a:ext>
            </a:extLst>
          </p:cNvPr>
          <p:cNvCxnSpPr>
            <a:cxnSpLocks/>
          </p:cNvCxnSpPr>
          <p:nvPr/>
        </p:nvCxnSpPr>
        <p:spPr>
          <a:xfrm>
            <a:off x="1989666" y="1282009"/>
            <a:ext cx="1735667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Прямая со стрелкой 18">
            <a:extLst>
              <a:ext uri="{FF2B5EF4-FFF2-40B4-BE49-F238E27FC236}">
                <a16:creationId xmlns:a16="http://schemas.microsoft.com/office/drawing/2014/main" id="{63F159CE-F389-4300-8DC5-A94A62E4C0C8}"/>
              </a:ext>
            </a:extLst>
          </p:cNvPr>
          <p:cNvCxnSpPr>
            <a:cxnSpLocks/>
          </p:cNvCxnSpPr>
          <p:nvPr/>
        </p:nvCxnSpPr>
        <p:spPr>
          <a:xfrm>
            <a:off x="2566258" y="2677322"/>
            <a:ext cx="74124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Прямая со стрелкой 19">
            <a:extLst>
              <a:ext uri="{FF2B5EF4-FFF2-40B4-BE49-F238E27FC236}">
                <a16:creationId xmlns:a16="http://schemas.microsoft.com/office/drawing/2014/main" id="{8AC4E759-F030-4A88-84A4-10A0214AC9B9}"/>
              </a:ext>
            </a:extLst>
          </p:cNvPr>
          <p:cNvCxnSpPr>
            <a:cxnSpLocks/>
            <a:stCxn id="16" idx="1"/>
          </p:cNvCxnSpPr>
          <p:nvPr/>
        </p:nvCxnSpPr>
        <p:spPr>
          <a:xfrm flipH="1">
            <a:off x="8729134" y="6007415"/>
            <a:ext cx="90231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Прямая со стрелкой 24">
            <a:extLst>
              <a:ext uri="{FF2B5EF4-FFF2-40B4-BE49-F238E27FC236}">
                <a16:creationId xmlns:a16="http://schemas.microsoft.com/office/drawing/2014/main" id="{33235C41-4A88-4D42-A3A6-8B1FCB0CF0D4}"/>
              </a:ext>
            </a:extLst>
          </p:cNvPr>
          <p:cNvCxnSpPr>
            <a:cxnSpLocks/>
            <a:stCxn id="15" idx="1"/>
          </p:cNvCxnSpPr>
          <p:nvPr/>
        </p:nvCxnSpPr>
        <p:spPr>
          <a:xfrm flipH="1" flipV="1">
            <a:off x="8729134" y="2356805"/>
            <a:ext cx="902316" cy="1376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Прямая со стрелкой 25">
            <a:extLst>
              <a:ext uri="{FF2B5EF4-FFF2-40B4-BE49-F238E27FC236}">
                <a16:creationId xmlns:a16="http://schemas.microsoft.com/office/drawing/2014/main" id="{9BACC602-BF19-4D89-B314-501BE943F1D8}"/>
              </a:ext>
            </a:extLst>
          </p:cNvPr>
          <p:cNvCxnSpPr>
            <a:cxnSpLocks/>
          </p:cNvCxnSpPr>
          <p:nvPr/>
        </p:nvCxnSpPr>
        <p:spPr>
          <a:xfrm>
            <a:off x="2566258" y="5329075"/>
            <a:ext cx="74124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067330"/>
      </p:ext>
    </p:extLst>
  </p:cSld>
  <p:clrMapOvr>
    <a:masterClrMapping/>
  </p:clrMapOvr>
  <p:transition spd="slow"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36525"/>
            <a:ext cx="9257907" cy="690677"/>
          </a:xfrm>
        </p:spPr>
        <p:txBody>
          <a:bodyPr>
            <a:normAutofit/>
          </a:bodyPr>
          <a:lstStyle/>
          <a:p>
            <a:r>
              <a:rPr lang="ru-RU" sz="4400" b="1" dirty="0"/>
              <a:t>Цель и задачи</a:t>
            </a:r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E3F0CE40-491E-46C8-8956-C500D003FF93}"/>
              </a:ext>
            </a:extLst>
          </p:cNvPr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58C4245B-D4CC-4DB7-A02E-BABF85E54AD0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D5D59BBD-E8D1-4694-B906-EB82228C68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id="{F473299A-59A9-45CA-A76D-4A58B1F93EB5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44032-3D28-4E68-B92B-ACC4BF1020C3}" type="datetime1">
              <a:rPr lang="ru-RU" smtClean="0"/>
              <a:t>14.05.2024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2</a:t>
            </a:fld>
            <a:endParaRPr lang="ru-R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76DC9B-C966-4DC4-AAB1-1374E6139C64}"/>
              </a:ext>
            </a:extLst>
          </p:cNvPr>
          <p:cNvSpPr txBox="1"/>
          <p:nvPr/>
        </p:nvSpPr>
        <p:spPr>
          <a:xfrm>
            <a:off x="838199" y="912536"/>
            <a:ext cx="9257907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400" dirty="0"/>
              <a:t>Цель:</a:t>
            </a:r>
          </a:p>
          <a:p>
            <a:pPr algn="just"/>
            <a:endParaRPr lang="ru-RU" sz="2400" dirty="0"/>
          </a:p>
          <a:p>
            <a:pPr algn="just"/>
            <a:r>
              <a:rPr lang="ru-RU" sz="2400" dirty="0"/>
              <a:t>Разработать приложение «Астрономический справочник </a:t>
            </a:r>
            <a:r>
              <a:rPr lang="en-US" sz="2400" dirty="0" err="1"/>
              <a:t>AstroAxis</a:t>
            </a:r>
            <a:r>
              <a:rPr lang="ru-RU" sz="2400" dirty="0"/>
              <a:t>». Оно предназначено для изучения и повторения теоретического материала по астрономии для учащихся старших классов.</a:t>
            </a:r>
          </a:p>
          <a:p>
            <a:pPr algn="just"/>
            <a:endParaRPr lang="ru-RU" sz="2400" dirty="0"/>
          </a:p>
          <a:p>
            <a:pPr algn="just"/>
            <a:r>
              <a:rPr lang="ru-RU" sz="2400" dirty="0"/>
              <a:t>Задачи:</a:t>
            </a:r>
          </a:p>
          <a:p>
            <a:pPr algn="just"/>
            <a:endParaRPr lang="ru-RU" sz="24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2400" dirty="0"/>
              <a:t>Разработать макет и дизайн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ru-RU" sz="24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2400" dirty="0"/>
              <a:t>Составить </a:t>
            </a:r>
            <a:r>
              <a:rPr lang="en-US" sz="2400" dirty="0"/>
              <a:t>UML-</a:t>
            </a:r>
            <a:r>
              <a:rPr lang="ru-RU" sz="2400" dirty="0"/>
              <a:t>диаграмму классов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ru-RU" sz="24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2400" dirty="0"/>
              <a:t>Реализовать приложение согласно макету и диаграмме классов</a:t>
            </a:r>
          </a:p>
          <a:p>
            <a:pPr algn="just"/>
            <a:endParaRPr lang="ru-RU" sz="24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2400" dirty="0"/>
              <a:t>Распространить приложение среди учеников старших классов</a:t>
            </a:r>
          </a:p>
        </p:txBody>
      </p:sp>
    </p:spTree>
    <p:extLst>
      <p:ext uri="{BB962C8B-B14F-4D97-AF65-F5344CB8AC3E}">
        <p14:creationId xmlns:p14="http://schemas.microsoft.com/office/powerpoint/2010/main" val="464086471"/>
      </p:ext>
    </p:extLst>
  </p:cSld>
  <p:clrMapOvr>
    <a:masterClrMapping/>
  </p:clrMapOvr>
  <p:transition spd="slow">
    <p:wipe dir="r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9117"/>
            <a:ext cx="9177867" cy="690677"/>
          </a:xfrm>
        </p:spPr>
        <p:txBody>
          <a:bodyPr>
            <a:noAutofit/>
          </a:bodyPr>
          <a:lstStyle/>
          <a:p>
            <a:r>
              <a:rPr lang="en-US" sz="4400" dirty="0"/>
              <a:t>Theory Activity</a:t>
            </a:r>
            <a:endParaRPr lang="ru-RU" sz="4400" dirty="0"/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E3F0CE40-491E-46C8-8956-C500D003FF93}"/>
              </a:ext>
            </a:extLst>
          </p:cNvPr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58C4245B-D4CC-4DB7-A02E-BABF85E54AD0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D5D59BBD-E8D1-4694-B906-EB82228C68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id="{F473299A-59A9-45CA-A76D-4A58B1F93EB5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44032-3D28-4E68-B92B-ACC4BF1020C3}" type="datetime1">
              <a:rPr lang="ru-RU" smtClean="0"/>
              <a:t>14.05.2024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20</a:t>
            </a:fld>
            <a:endParaRPr lang="ru-R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36CDE7-BC5B-4DD9-A230-4ED96BED42CE}"/>
              </a:ext>
            </a:extLst>
          </p:cNvPr>
          <p:cNvSpPr txBox="1"/>
          <p:nvPr/>
        </p:nvSpPr>
        <p:spPr>
          <a:xfrm>
            <a:off x="5686425" y="1859339"/>
            <a:ext cx="520065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200" dirty="0"/>
              <a:t>Создается объект </a:t>
            </a:r>
            <a:r>
              <a:rPr lang="en-US" sz="2200" b="1" dirty="0" err="1"/>
              <a:t>gestureDetector</a:t>
            </a:r>
            <a:r>
              <a:rPr lang="en-US" sz="2200" dirty="0"/>
              <a:t> </a:t>
            </a:r>
            <a:r>
              <a:rPr lang="ru-RU" sz="2200" dirty="0"/>
              <a:t>с использованием текущего контекста и слушателя жестов </a:t>
            </a:r>
            <a:r>
              <a:rPr lang="en-US" sz="2200" b="1" dirty="0" err="1"/>
              <a:t>SwipeGestureListener</a:t>
            </a:r>
            <a:endParaRPr lang="ru-RU" sz="22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200" b="1" dirty="0"/>
              <a:t>Метод </a:t>
            </a:r>
            <a:r>
              <a:rPr lang="en-US" sz="2200" b="1" dirty="0" err="1"/>
              <a:t>onTouchEvent</a:t>
            </a:r>
            <a:r>
              <a:rPr lang="en-US" sz="2200" b="1" dirty="0"/>
              <a:t>(event: </a:t>
            </a:r>
            <a:r>
              <a:rPr lang="en-US" sz="2200" b="1" dirty="0" err="1"/>
              <a:t>MotionEvent</a:t>
            </a:r>
            <a:r>
              <a:rPr lang="en-US" sz="2200" b="1" dirty="0"/>
              <a:t>): </a:t>
            </a:r>
            <a:r>
              <a:rPr lang="en-US" sz="2200" b="1" dirty="0" err="1"/>
              <a:t>boolean</a:t>
            </a:r>
            <a:r>
              <a:rPr lang="ru-RU" sz="2200" b="1" dirty="0"/>
              <a:t> </a:t>
            </a:r>
            <a:r>
              <a:rPr lang="ru-RU" sz="2200" dirty="0"/>
              <a:t>переопределяет стандартное поведение жестов пользователя и передает объекту </a:t>
            </a:r>
            <a:r>
              <a:rPr lang="en-US" sz="2200" b="1" dirty="0" err="1"/>
              <a:t>gestureDetector</a:t>
            </a:r>
            <a:r>
              <a:rPr lang="en-US" sz="2200" dirty="0"/>
              <a:t>’</a:t>
            </a:r>
            <a:r>
              <a:rPr lang="ru-RU" sz="2200" dirty="0"/>
              <a:t> 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D2B92AD-ACE5-4A24-9A69-1BF495D319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812" y="1430981"/>
            <a:ext cx="5011093" cy="4218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032158"/>
      </p:ext>
    </p:extLst>
  </p:cSld>
  <p:clrMapOvr>
    <a:masterClrMapping/>
  </p:clrMapOvr>
  <p:transition spd="slow">
    <p:wipe dir="r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9117"/>
            <a:ext cx="7991475" cy="690677"/>
          </a:xfrm>
        </p:spPr>
        <p:txBody>
          <a:bodyPr>
            <a:noAutofit/>
          </a:bodyPr>
          <a:lstStyle/>
          <a:p>
            <a:r>
              <a:rPr lang="en-US" sz="4400" dirty="0"/>
              <a:t>GitHub</a:t>
            </a:r>
            <a:endParaRPr lang="ru-RU" sz="4400" dirty="0"/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E3F0CE40-491E-46C8-8956-C500D003FF93}"/>
              </a:ext>
            </a:extLst>
          </p:cNvPr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58C4245B-D4CC-4DB7-A02E-BABF85E54AD0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D5D59BBD-E8D1-4694-B906-EB82228C68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id="{F473299A-59A9-45CA-A76D-4A58B1F93EB5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44032-3D28-4E68-B92B-ACC4BF1020C3}" type="datetime1">
              <a:rPr lang="ru-RU" smtClean="0"/>
              <a:t>14.05.2024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21</a:t>
            </a:fld>
            <a:endParaRPr lang="ru-RU"/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5E1BC494-9016-47F1-975A-132FCEA78A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16" y="784484"/>
            <a:ext cx="6129867" cy="5650871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21A29525-8690-4E4F-B973-418F02E1ED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5890" y="2132157"/>
            <a:ext cx="5837794" cy="4303198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99B4458E-4733-4D47-95B6-2EAC0C4E6C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5890" y="784484"/>
            <a:ext cx="3848637" cy="1305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901754"/>
      </p:ext>
    </p:extLst>
  </p:cSld>
  <p:clrMapOvr>
    <a:masterClrMapping/>
  </p:clrMapOvr>
  <p:transition spd="slow">
    <p:wipe dir="r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36525"/>
            <a:ext cx="9257907" cy="690677"/>
          </a:xfrm>
        </p:spPr>
        <p:txBody>
          <a:bodyPr>
            <a:normAutofit/>
          </a:bodyPr>
          <a:lstStyle/>
          <a:p>
            <a:r>
              <a:rPr lang="ru-RU" sz="4400" b="1" dirty="0"/>
              <a:t>Заключение</a:t>
            </a:r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E3F0CE40-491E-46C8-8956-C500D003FF93}"/>
              </a:ext>
            </a:extLst>
          </p:cNvPr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58C4245B-D4CC-4DB7-A02E-BABF85E54AD0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D5D59BBD-E8D1-4694-B906-EB82228C68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id="{F473299A-59A9-45CA-A76D-4A58B1F93EB5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44032-3D28-4E68-B92B-ACC4BF1020C3}" type="datetime1">
              <a:rPr lang="ru-RU" smtClean="0"/>
              <a:t>14.05.2024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22</a:t>
            </a:fld>
            <a:endParaRPr lang="ru-R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76DC9B-C966-4DC4-AAB1-1374E6139C64}"/>
              </a:ext>
            </a:extLst>
          </p:cNvPr>
          <p:cNvSpPr txBox="1"/>
          <p:nvPr/>
        </p:nvSpPr>
        <p:spPr>
          <a:xfrm>
            <a:off x="838199" y="929508"/>
            <a:ext cx="9486901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/>
              <a:t>Реализованные  задачи</a:t>
            </a:r>
            <a:r>
              <a:rPr lang="en-US" sz="2000" b="1" dirty="0"/>
              <a:t>: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dirty="0"/>
              <a:t>Разработать макет и дизайн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dirty="0"/>
              <a:t>Реализовать отображение </a:t>
            </a:r>
            <a:r>
              <a:rPr lang="en-US" sz="2000" dirty="0"/>
              <a:t>3D </a:t>
            </a:r>
            <a:r>
              <a:rPr lang="ru-RU" sz="2000" dirty="0"/>
              <a:t>моделей с помощью фреймворка </a:t>
            </a:r>
            <a:r>
              <a:rPr lang="en-US" sz="2000" dirty="0" err="1"/>
              <a:t>LibGDX</a:t>
            </a:r>
            <a:endParaRPr lang="ru-RU" sz="2000" dirty="0"/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dirty="0"/>
              <a:t>Реализовать справочник основной информации по курсу астрономии старших классов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dirty="0"/>
              <a:t>Создать репозиторий на </a:t>
            </a:r>
            <a:r>
              <a:rPr lang="en-US" sz="2000" dirty="0"/>
              <a:t>GitHub </a:t>
            </a:r>
            <a:r>
              <a:rPr lang="ru-RU" sz="2000" dirty="0"/>
              <a:t>с подробным описанием проекта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ru-RU" sz="2000" dirty="0"/>
          </a:p>
          <a:p>
            <a:pPr algn="just">
              <a:lnSpc>
                <a:spcPct val="150000"/>
              </a:lnSpc>
            </a:pPr>
            <a:r>
              <a:rPr lang="ru-RU" sz="2000" b="1" dirty="0"/>
              <a:t>Задачи на будущее</a:t>
            </a:r>
            <a:r>
              <a:rPr lang="en-US" sz="2000" b="1" dirty="0"/>
              <a:t>:</a:t>
            </a:r>
            <a:endParaRPr lang="ru-RU" sz="2000" b="1" dirty="0"/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dirty="0"/>
              <a:t>Реализовать тестирование по пройденному материалу по курсу астрономии старших классов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dirty="0"/>
              <a:t>Распространить приложение среди учеников старших классов</a:t>
            </a:r>
          </a:p>
          <a:p>
            <a:pPr algn="just"/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3402891978"/>
      </p:ext>
    </p:extLst>
  </p:cSld>
  <p:clrMapOvr>
    <a:masterClrMapping/>
  </p:clrMapOvr>
  <p:transition spd="slow">
    <p:wipe dir="r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AD42FB-C595-4448-903C-F423BC2C93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650067"/>
            <a:ext cx="9144000" cy="1840288"/>
          </a:xfrm>
        </p:spPr>
        <p:txBody>
          <a:bodyPr>
            <a:noAutofit/>
          </a:bodyPr>
          <a:lstStyle/>
          <a:p>
            <a:r>
              <a:rPr lang="ru-RU" b="1" dirty="0"/>
              <a:t>А</a:t>
            </a:r>
            <a:r>
              <a:rPr lang="ru-RU" dirty="0"/>
              <a:t>строномический справочник </a:t>
            </a:r>
            <a:r>
              <a:rPr lang="en-US" dirty="0" err="1"/>
              <a:t>AstroAxis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D124A35-A450-4D5D-9EE2-711DE86C0CC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Лебедев Сергей Вячеславович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39171CC-B167-447C-A9FD-65D1523FB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C8884-0561-42A9-AF80-F6A6938D0E7A}" type="datetime1">
              <a:rPr lang="ru-RU" smtClean="0"/>
              <a:t>14.05.2024</a:t>
            </a:fld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9035B88-EA81-4BAC-AD5C-7793E9817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04168997"/>
      </p:ext>
    </p:extLst>
  </p:cSld>
  <p:clrMapOvr>
    <a:masterClrMapping/>
  </p:clrMapOvr>
  <p:transition spd="slow">
    <p:wipe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9117"/>
            <a:ext cx="9177867" cy="690677"/>
          </a:xfrm>
        </p:spPr>
        <p:txBody>
          <a:bodyPr>
            <a:noAutofit/>
          </a:bodyPr>
          <a:lstStyle/>
          <a:p>
            <a:r>
              <a:rPr lang="en-US" sz="4400" dirty="0"/>
              <a:t>UML </a:t>
            </a:r>
            <a:r>
              <a:rPr lang="ru-RU" sz="4400" dirty="0"/>
              <a:t>диаграмма классов</a:t>
            </a:r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E3F0CE40-491E-46C8-8956-C500D003FF93}"/>
              </a:ext>
            </a:extLst>
          </p:cNvPr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58C4245B-D4CC-4DB7-A02E-BABF85E54AD0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D5D59BBD-E8D1-4694-B906-EB82228C68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id="{F473299A-59A9-45CA-A76D-4A58B1F93EB5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44032-3D28-4E68-B92B-ACC4BF1020C3}" type="datetime1">
              <a:rPr lang="ru-RU" smtClean="0"/>
              <a:t>14.05.2024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3</a:t>
            </a:fld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0BE0F29-8284-4559-BE51-869AFC742A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632" y="656396"/>
            <a:ext cx="11624735" cy="5863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218480"/>
      </p:ext>
    </p:extLst>
  </p:cSld>
  <p:clrMapOvr>
    <a:masterClrMapping/>
  </p:clrMapOvr>
  <p:transition spd="slow"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9117"/>
            <a:ext cx="9177867" cy="690677"/>
          </a:xfrm>
        </p:spPr>
        <p:txBody>
          <a:bodyPr>
            <a:noAutofit/>
          </a:bodyPr>
          <a:lstStyle/>
          <a:p>
            <a:r>
              <a:rPr lang="en-US" sz="4400" dirty="0"/>
              <a:t>UML </a:t>
            </a:r>
            <a:r>
              <a:rPr lang="ru-RU" sz="4400" dirty="0"/>
              <a:t>диаграмма активностей</a:t>
            </a:r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E3F0CE40-491E-46C8-8956-C500D003FF93}"/>
              </a:ext>
            </a:extLst>
          </p:cNvPr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58C4245B-D4CC-4DB7-A02E-BABF85E54AD0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D5D59BBD-E8D1-4694-B906-EB82228C68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id="{F473299A-59A9-45CA-A76D-4A58B1F93EB5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44032-3D28-4E68-B92B-ACC4BF1020C3}" type="datetime1">
              <a:rPr lang="ru-RU" smtClean="0"/>
              <a:t>14.05.2024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4</a:t>
            </a:fld>
            <a:endParaRPr lang="ru-RU"/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53DCE502-A5DC-4BF1-90DC-06717C32F0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65" y="934094"/>
            <a:ext cx="11964270" cy="5536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026138"/>
      </p:ext>
    </p:extLst>
  </p:cSld>
  <p:clrMapOvr>
    <a:masterClrMapping/>
  </p:clrMapOvr>
  <p:transition spd="slow">
    <p:wipe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29117"/>
            <a:ext cx="8696325" cy="690677"/>
          </a:xfrm>
        </p:spPr>
        <p:txBody>
          <a:bodyPr>
            <a:noAutofit/>
          </a:bodyPr>
          <a:lstStyle/>
          <a:p>
            <a:r>
              <a:rPr lang="ru-RU" sz="4400" b="1" dirty="0"/>
              <a:t>Г</a:t>
            </a:r>
            <a:r>
              <a:rPr lang="ru-RU" sz="4400" dirty="0"/>
              <a:t>лавное меню</a:t>
            </a:r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E3F0CE40-491E-46C8-8956-C500D003FF93}"/>
              </a:ext>
            </a:extLst>
          </p:cNvPr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58C4245B-D4CC-4DB7-A02E-BABF85E54AD0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D5D59BBD-E8D1-4694-B906-EB82228C68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id="{F473299A-59A9-45CA-A76D-4A58B1F93EB5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44032-3D28-4E68-B92B-ACC4BF1020C3}" type="datetime1">
              <a:rPr lang="ru-RU" smtClean="0"/>
              <a:t>14.05.2024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5</a:t>
            </a:fld>
            <a:endParaRPr lang="ru-RU"/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3553C586-B3AE-4C61-965A-7D55074911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5777" y="994770"/>
            <a:ext cx="3171142" cy="5361580"/>
          </a:xfrm>
          <a:prstGeom prst="rect">
            <a:avLst/>
          </a:prstGeom>
        </p:spPr>
      </p:pic>
      <p:sp>
        <p:nvSpPr>
          <p:cNvPr id="29" name="Заголовок 4">
            <a:extLst>
              <a:ext uri="{FF2B5EF4-FFF2-40B4-BE49-F238E27FC236}">
                <a16:creationId xmlns:a16="http://schemas.microsoft.com/office/drawing/2014/main" id="{BE56386A-1F2F-4975-A8E1-75A4F9AA3FC2}"/>
              </a:ext>
            </a:extLst>
          </p:cNvPr>
          <p:cNvSpPr txBox="1">
            <a:spLocks/>
          </p:cNvSpPr>
          <p:nvPr/>
        </p:nvSpPr>
        <p:spPr>
          <a:xfrm>
            <a:off x="411117" y="2177353"/>
            <a:ext cx="1976515" cy="8515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b="1" dirty="0"/>
              <a:t>Н</a:t>
            </a:r>
            <a:r>
              <a:rPr lang="ru-RU" sz="2400" dirty="0"/>
              <a:t>азвание приложения</a:t>
            </a:r>
          </a:p>
        </p:txBody>
      </p:sp>
      <p:cxnSp>
        <p:nvCxnSpPr>
          <p:cNvPr id="30" name="Прямая со стрелкой 29">
            <a:extLst>
              <a:ext uri="{FF2B5EF4-FFF2-40B4-BE49-F238E27FC236}">
                <a16:creationId xmlns:a16="http://schemas.microsoft.com/office/drawing/2014/main" id="{D1705F10-70A4-4D45-AD9A-938001A6E02D}"/>
              </a:ext>
            </a:extLst>
          </p:cNvPr>
          <p:cNvCxnSpPr>
            <a:cxnSpLocks/>
          </p:cNvCxnSpPr>
          <p:nvPr/>
        </p:nvCxnSpPr>
        <p:spPr>
          <a:xfrm>
            <a:off x="2228850" y="2585094"/>
            <a:ext cx="1171575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Заголовок 4">
            <a:extLst>
              <a:ext uri="{FF2B5EF4-FFF2-40B4-BE49-F238E27FC236}">
                <a16:creationId xmlns:a16="http://schemas.microsoft.com/office/drawing/2014/main" id="{BDEDF48E-1326-43A7-9AEE-6227C69D1A07}"/>
              </a:ext>
            </a:extLst>
          </p:cNvPr>
          <p:cNvSpPr txBox="1">
            <a:spLocks/>
          </p:cNvSpPr>
          <p:nvPr/>
        </p:nvSpPr>
        <p:spPr>
          <a:xfrm>
            <a:off x="411117" y="2953642"/>
            <a:ext cx="1459647" cy="8515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dirty="0"/>
              <a:t>Раздел Планеты</a:t>
            </a:r>
          </a:p>
        </p:txBody>
      </p: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EF59792A-A831-45BE-AE98-EA0ABB1E37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9491" y="994770"/>
            <a:ext cx="3382305" cy="5361580"/>
          </a:xfrm>
          <a:prstGeom prst="rect">
            <a:avLst/>
          </a:prstGeom>
        </p:spPr>
      </p:pic>
      <p:cxnSp>
        <p:nvCxnSpPr>
          <p:cNvPr id="36" name="Прямая со стрелкой 35">
            <a:extLst>
              <a:ext uri="{FF2B5EF4-FFF2-40B4-BE49-F238E27FC236}">
                <a16:creationId xmlns:a16="http://schemas.microsoft.com/office/drawing/2014/main" id="{94F873C6-3F21-48C6-87FA-E8CD247FF7F1}"/>
              </a:ext>
            </a:extLst>
          </p:cNvPr>
          <p:cNvCxnSpPr>
            <a:cxnSpLocks/>
          </p:cNvCxnSpPr>
          <p:nvPr/>
        </p:nvCxnSpPr>
        <p:spPr>
          <a:xfrm>
            <a:off x="1746939" y="3392757"/>
            <a:ext cx="1586811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Заголовок 4">
            <a:extLst>
              <a:ext uri="{FF2B5EF4-FFF2-40B4-BE49-F238E27FC236}">
                <a16:creationId xmlns:a16="http://schemas.microsoft.com/office/drawing/2014/main" id="{4587CAE0-CDC6-45FC-8402-5F43F95BC0A8}"/>
              </a:ext>
            </a:extLst>
          </p:cNvPr>
          <p:cNvSpPr txBox="1">
            <a:spLocks/>
          </p:cNvSpPr>
          <p:nvPr/>
        </p:nvSpPr>
        <p:spPr>
          <a:xfrm>
            <a:off x="429348" y="3775040"/>
            <a:ext cx="1184241" cy="8515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dirty="0"/>
              <a:t>Раздел Теория</a:t>
            </a:r>
          </a:p>
        </p:txBody>
      </p:sp>
      <p:cxnSp>
        <p:nvCxnSpPr>
          <p:cNvPr id="39" name="Прямая со стрелкой 38">
            <a:extLst>
              <a:ext uri="{FF2B5EF4-FFF2-40B4-BE49-F238E27FC236}">
                <a16:creationId xmlns:a16="http://schemas.microsoft.com/office/drawing/2014/main" id="{3F22E864-B78F-4095-AB54-572A9BC9DFFB}"/>
              </a:ext>
            </a:extLst>
          </p:cNvPr>
          <p:cNvCxnSpPr>
            <a:cxnSpLocks/>
          </p:cNvCxnSpPr>
          <p:nvPr/>
        </p:nvCxnSpPr>
        <p:spPr>
          <a:xfrm>
            <a:off x="1613589" y="4109087"/>
            <a:ext cx="1720161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Заголовок 4">
            <a:extLst>
              <a:ext uri="{FF2B5EF4-FFF2-40B4-BE49-F238E27FC236}">
                <a16:creationId xmlns:a16="http://schemas.microsoft.com/office/drawing/2014/main" id="{75564E35-6BC2-4D7E-A337-4E618CA8544B}"/>
              </a:ext>
            </a:extLst>
          </p:cNvPr>
          <p:cNvSpPr txBox="1">
            <a:spLocks/>
          </p:cNvSpPr>
          <p:nvPr/>
        </p:nvSpPr>
        <p:spPr>
          <a:xfrm>
            <a:off x="429348" y="4576362"/>
            <a:ext cx="1317591" cy="8515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dirty="0"/>
              <a:t>Раздел </a:t>
            </a:r>
            <a:r>
              <a:rPr lang="ru-RU" sz="2400" b="1" dirty="0"/>
              <a:t>С</a:t>
            </a:r>
            <a:r>
              <a:rPr lang="ru-RU" sz="2400" dirty="0"/>
              <a:t>правка</a:t>
            </a:r>
          </a:p>
        </p:txBody>
      </p:sp>
      <p:cxnSp>
        <p:nvCxnSpPr>
          <p:cNvPr id="43" name="Прямая со стрелкой 42">
            <a:extLst>
              <a:ext uri="{FF2B5EF4-FFF2-40B4-BE49-F238E27FC236}">
                <a16:creationId xmlns:a16="http://schemas.microsoft.com/office/drawing/2014/main" id="{F66D47AE-17EB-4A33-8CA7-4673D234C4F1}"/>
              </a:ext>
            </a:extLst>
          </p:cNvPr>
          <p:cNvCxnSpPr>
            <a:cxnSpLocks/>
          </p:cNvCxnSpPr>
          <p:nvPr/>
        </p:nvCxnSpPr>
        <p:spPr>
          <a:xfrm>
            <a:off x="1613589" y="4871770"/>
            <a:ext cx="1720161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Заголовок 4">
            <a:extLst>
              <a:ext uri="{FF2B5EF4-FFF2-40B4-BE49-F238E27FC236}">
                <a16:creationId xmlns:a16="http://schemas.microsoft.com/office/drawing/2014/main" id="{2D62D8CF-C67F-4674-B5B0-73D28BE59ADD}"/>
              </a:ext>
            </a:extLst>
          </p:cNvPr>
          <p:cNvSpPr txBox="1">
            <a:spLocks/>
          </p:cNvSpPr>
          <p:nvPr/>
        </p:nvSpPr>
        <p:spPr>
          <a:xfrm>
            <a:off x="10257747" y="3305359"/>
            <a:ext cx="1934253" cy="11105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dirty="0"/>
              <a:t>Окно </a:t>
            </a:r>
          </a:p>
          <a:p>
            <a:r>
              <a:rPr lang="ru-RU" sz="2400" dirty="0"/>
              <a:t>выхода из приложения</a:t>
            </a:r>
          </a:p>
        </p:txBody>
      </p:sp>
      <p:cxnSp>
        <p:nvCxnSpPr>
          <p:cNvPr id="50" name="Прямая со стрелкой 49">
            <a:extLst>
              <a:ext uri="{FF2B5EF4-FFF2-40B4-BE49-F238E27FC236}">
                <a16:creationId xmlns:a16="http://schemas.microsoft.com/office/drawing/2014/main" id="{50F0677C-E495-4ADC-8156-FD5A770C7748}"/>
              </a:ext>
            </a:extLst>
          </p:cNvPr>
          <p:cNvCxnSpPr>
            <a:cxnSpLocks/>
          </p:cNvCxnSpPr>
          <p:nvPr/>
        </p:nvCxnSpPr>
        <p:spPr>
          <a:xfrm flipH="1">
            <a:off x="9258822" y="3818529"/>
            <a:ext cx="998925" cy="570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390679"/>
      </p:ext>
    </p:extLst>
  </p:cSld>
  <p:clrMapOvr>
    <a:masterClrMapping/>
  </p:clrMapOvr>
  <p:transition spd="slow">
    <p:wipe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29117"/>
            <a:ext cx="8696325" cy="690677"/>
          </a:xfrm>
        </p:spPr>
        <p:txBody>
          <a:bodyPr>
            <a:noAutofit/>
          </a:bodyPr>
          <a:lstStyle/>
          <a:p>
            <a:r>
              <a:rPr lang="ru-RU" sz="4400" b="1" dirty="0"/>
              <a:t>Г</a:t>
            </a:r>
            <a:r>
              <a:rPr lang="ru-RU" sz="4400" dirty="0"/>
              <a:t>лавное меню</a:t>
            </a:r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E3F0CE40-491E-46C8-8956-C500D003FF93}"/>
              </a:ext>
            </a:extLst>
          </p:cNvPr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58C4245B-D4CC-4DB7-A02E-BABF85E54AD0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D5D59BBD-E8D1-4694-B906-EB82228C68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id="{F473299A-59A9-45CA-A76D-4A58B1F93EB5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44032-3D28-4E68-B92B-ACC4BF1020C3}" type="datetime1">
              <a:rPr lang="ru-RU" smtClean="0"/>
              <a:t>14.05.2024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6</a:t>
            </a:fld>
            <a:endParaRPr lang="ru-RU"/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BB78DF1A-1E1F-4413-B67D-223F6A48F6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3772" y="839812"/>
            <a:ext cx="5058383" cy="2819427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6204ACB-5072-4C52-B6B8-672B735392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3773" y="3723504"/>
            <a:ext cx="5058383" cy="2766515"/>
          </a:xfrm>
          <a:prstGeom prst="rect">
            <a:avLst/>
          </a:prstGeom>
        </p:spPr>
      </p:pic>
      <p:sp>
        <p:nvSpPr>
          <p:cNvPr id="16" name="Заголовок 4">
            <a:extLst>
              <a:ext uri="{FF2B5EF4-FFF2-40B4-BE49-F238E27FC236}">
                <a16:creationId xmlns:a16="http://schemas.microsoft.com/office/drawing/2014/main" id="{ED645717-F28C-4FA3-ACF4-CD015A84B133}"/>
              </a:ext>
            </a:extLst>
          </p:cNvPr>
          <p:cNvSpPr txBox="1">
            <a:spLocks/>
          </p:cNvSpPr>
          <p:nvPr/>
        </p:nvSpPr>
        <p:spPr>
          <a:xfrm>
            <a:off x="838199" y="942568"/>
            <a:ext cx="1976515" cy="8515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b="1" dirty="0"/>
              <a:t>Н</a:t>
            </a:r>
            <a:r>
              <a:rPr lang="ru-RU" sz="2400" dirty="0"/>
              <a:t>азвание приложения</a:t>
            </a:r>
          </a:p>
        </p:txBody>
      </p:sp>
      <p:sp>
        <p:nvSpPr>
          <p:cNvPr id="18" name="Заголовок 4">
            <a:extLst>
              <a:ext uri="{FF2B5EF4-FFF2-40B4-BE49-F238E27FC236}">
                <a16:creationId xmlns:a16="http://schemas.microsoft.com/office/drawing/2014/main" id="{3950166A-575B-4973-B064-F51831AF9C2D}"/>
              </a:ext>
            </a:extLst>
          </p:cNvPr>
          <p:cNvSpPr txBox="1">
            <a:spLocks/>
          </p:cNvSpPr>
          <p:nvPr/>
        </p:nvSpPr>
        <p:spPr>
          <a:xfrm>
            <a:off x="838199" y="2569503"/>
            <a:ext cx="1184241" cy="8515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dirty="0"/>
              <a:t>Раздел Теория</a:t>
            </a:r>
          </a:p>
        </p:txBody>
      </p:sp>
      <p:sp>
        <p:nvSpPr>
          <p:cNvPr id="19" name="Заголовок 4">
            <a:extLst>
              <a:ext uri="{FF2B5EF4-FFF2-40B4-BE49-F238E27FC236}">
                <a16:creationId xmlns:a16="http://schemas.microsoft.com/office/drawing/2014/main" id="{51185798-4F80-47A8-A7DF-5D44EDCC4866}"/>
              </a:ext>
            </a:extLst>
          </p:cNvPr>
          <p:cNvSpPr txBox="1">
            <a:spLocks/>
          </p:cNvSpPr>
          <p:nvPr/>
        </p:nvSpPr>
        <p:spPr>
          <a:xfrm>
            <a:off x="838199" y="1743526"/>
            <a:ext cx="1459647" cy="8515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dirty="0"/>
              <a:t>Раздел Планеты</a:t>
            </a:r>
          </a:p>
        </p:txBody>
      </p:sp>
      <p:sp>
        <p:nvSpPr>
          <p:cNvPr id="20" name="Заголовок 4">
            <a:extLst>
              <a:ext uri="{FF2B5EF4-FFF2-40B4-BE49-F238E27FC236}">
                <a16:creationId xmlns:a16="http://schemas.microsoft.com/office/drawing/2014/main" id="{54880E70-2260-4D90-AFAD-BDF8007E6A55}"/>
              </a:ext>
            </a:extLst>
          </p:cNvPr>
          <p:cNvSpPr txBox="1">
            <a:spLocks/>
          </p:cNvSpPr>
          <p:nvPr/>
        </p:nvSpPr>
        <p:spPr>
          <a:xfrm>
            <a:off x="9004691" y="1743526"/>
            <a:ext cx="1317591" cy="8515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dirty="0"/>
              <a:t>Раздел </a:t>
            </a:r>
            <a:r>
              <a:rPr lang="ru-RU" sz="2400" b="1" dirty="0"/>
              <a:t>С</a:t>
            </a:r>
            <a:r>
              <a:rPr lang="ru-RU" sz="2400" dirty="0"/>
              <a:t>правка</a:t>
            </a:r>
          </a:p>
        </p:txBody>
      </p:sp>
      <p:sp>
        <p:nvSpPr>
          <p:cNvPr id="25" name="Заголовок 4">
            <a:extLst>
              <a:ext uri="{FF2B5EF4-FFF2-40B4-BE49-F238E27FC236}">
                <a16:creationId xmlns:a16="http://schemas.microsoft.com/office/drawing/2014/main" id="{5CF38D32-66CE-41A7-91EF-1AA7ADDA2581}"/>
              </a:ext>
            </a:extLst>
          </p:cNvPr>
          <p:cNvSpPr txBox="1">
            <a:spLocks/>
          </p:cNvSpPr>
          <p:nvPr/>
        </p:nvSpPr>
        <p:spPr>
          <a:xfrm>
            <a:off x="9004690" y="2599185"/>
            <a:ext cx="1950128" cy="8515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dirty="0"/>
              <a:t>Выход из </a:t>
            </a:r>
            <a:r>
              <a:rPr lang="ru-RU" sz="2400" b="1" dirty="0"/>
              <a:t>приложения</a:t>
            </a:r>
            <a:endParaRPr lang="ru-RU" sz="2400" dirty="0"/>
          </a:p>
        </p:txBody>
      </p:sp>
      <p:cxnSp>
        <p:nvCxnSpPr>
          <p:cNvPr id="26" name="Прямая со стрелкой 25">
            <a:extLst>
              <a:ext uri="{FF2B5EF4-FFF2-40B4-BE49-F238E27FC236}">
                <a16:creationId xmlns:a16="http://schemas.microsoft.com/office/drawing/2014/main" id="{3B798DC6-7AAF-41E7-BC97-9A3D298423AE}"/>
              </a:ext>
            </a:extLst>
          </p:cNvPr>
          <p:cNvCxnSpPr>
            <a:cxnSpLocks/>
          </p:cNvCxnSpPr>
          <p:nvPr/>
        </p:nvCxnSpPr>
        <p:spPr>
          <a:xfrm>
            <a:off x="2787994" y="1382982"/>
            <a:ext cx="1736381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Прямая со стрелкой 26">
            <a:extLst>
              <a:ext uri="{FF2B5EF4-FFF2-40B4-BE49-F238E27FC236}">
                <a16:creationId xmlns:a16="http://schemas.microsoft.com/office/drawing/2014/main" id="{AF6F0BCE-AA59-4EFA-B8FF-EBE287ECCE1F}"/>
              </a:ext>
            </a:extLst>
          </p:cNvPr>
          <p:cNvCxnSpPr>
            <a:cxnSpLocks/>
          </p:cNvCxnSpPr>
          <p:nvPr/>
        </p:nvCxnSpPr>
        <p:spPr>
          <a:xfrm>
            <a:off x="2022440" y="2935557"/>
            <a:ext cx="224476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Прямая со стрелкой 27">
            <a:extLst>
              <a:ext uri="{FF2B5EF4-FFF2-40B4-BE49-F238E27FC236}">
                <a16:creationId xmlns:a16="http://schemas.microsoft.com/office/drawing/2014/main" id="{56366059-9F81-48DF-B05B-2EBBA9386B34}"/>
              </a:ext>
            </a:extLst>
          </p:cNvPr>
          <p:cNvCxnSpPr>
            <a:cxnSpLocks/>
          </p:cNvCxnSpPr>
          <p:nvPr/>
        </p:nvCxnSpPr>
        <p:spPr>
          <a:xfrm>
            <a:off x="2297846" y="2154507"/>
            <a:ext cx="1969354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Прямая со стрелкой 30">
            <a:extLst>
              <a:ext uri="{FF2B5EF4-FFF2-40B4-BE49-F238E27FC236}">
                <a16:creationId xmlns:a16="http://schemas.microsoft.com/office/drawing/2014/main" id="{D51F8679-2001-4D06-ABE5-D13D53489042}"/>
              </a:ext>
            </a:extLst>
          </p:cNvPr>
          <p:cNvCxnSpPr>
            <a:cxnSpLocks/>
          </p:cNvCxnSpPr>
          <p:nvPr/>
        </p:nvCxnSpPr>
        <p:spPr>
          <a:xfrm flipH="1">
            <a:off x="7372350" y="2154507"/>
            <a:ext cx="163234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Прямая со стрелкой 31">
            <a:extLst>
              <a:ext uri="{FF2B5EF4-FFF2-40B4-BE49-F238E27FC236}">
                <a16:creationId xmlns:a16="http://schemas.microsoft.com/office/drawing/2014/main" id="{5B3F5F6B-1287-4F44-91C0-3F95E41267AC}"/>
              </a:ext>
            </a:extLst>
          </p:cNvPr>
          <p:cNvCxnSpPr>
            <a:cxnSpLocks/>
          </p:cNvCxnSpPr>
          <p:nvPr/>
        </p:nvCxnSpPr>
        <p:spPr>
          <a:xfrm flipH="1">
            <a:off x="7267575" y="2935557"/>
            <a:ext cx="1718045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Заголовок 4">
            <a:extLst>
              <a:ext uri="{FF2B5EF4-FFF2-40B4-BE49-F238E27FC236}">
                <a16:creationId xmlns:a16="http://schemas.microsoft.com/office/drawing/2014/main" id="{6FE6BC7E-4A14-49D2-85BE-14987F0C5684}"/>
              </a:ext>
            </a:extLst>
          </p:cNvPr>
          <p:cNvSpPr txBox="1">
            <a:spLocks/>
          </p:cNvSpPr>
          <p:nvPr/>
        </p:nvSpPr>
        <p:spPr>
          <a:xfrm>
            <a:off x="8985620" y="4674832"/>
            <a:ext cx="1934253" cy="11105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dirty="0"/>
              <a:t>Окно </a:t>
            </a:r>
          </a:p>
          <a:p>
            <a:r>
              <a:rPr lang="ru-RU" sz="2400" dirty="0"/>
              <a:t>выхода из приложения</a:t>
            </a:r>
          </a:p>
        </p:txBody>
      </p:sp>
      <p:cxnSp>
        <p:nvCxnSpPr>
          <p:cNvPr id="35" name="Прямая со стрелкой 34">
            <a:extLst>
              <a:ext uri="{FF2B5EF4-FFF2-40B4-BE49-F238E27FC236}">
                <a16:creationId xmlns:a16="http://schemas.microsoft.com/office/drawing/2014/main" id="{F5F9BD2A-4482-4CB7-BBEF-78E0073E57FC}"/>
              </a:ext>
            </a:extLst>
          </p:cNvPr>
          <p:cNvCxnSpPr>
            <a:cxnSpLocks/>
          </p:cNvCxnSpPr>
          <p:nvPr/>
        </p:nvCxnSpPr>
        <p:spPr>
          <a:xfrm flipH="1">
            <a:off x="7553325" y="5181724"/>
            <a:ext cx="143229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1163659"/>
      </p:ext>
    </p:extLst>
  </p:cSld>
  <p:clrMapOvr>
    <a:masterClrMapping/>
  </p:clrMapOvr>
  <p:transition spd="slow">
    <p:wipe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9117"/>
            <a:ext cx="9177867" cy="690677"/>
          </a:xfrm>
        </p:spPr>
        <p:txBody>
          <a:bodyPr>
            <a:noAutofit/>
          </a:bodyPr>
          <a:lstStyle/>
          <a:p>
            <a:r>
              <a:rPr lang="en-US" sz="4400" dirty="0"/>
              <a:t>Main Menu Activity</a:t>
            </a:r>
            <a:endParaRPr lang="ru-RU" sz="4400" dirty="0"/>
          </a:p>
        </p:txBody>
      </p:sp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44032-3D28-4E68-B92B-ACC4BF1020C3}" type="datetime1">
              <a:rPr lang="ru-RU" smtClean="0"/>
              <a:t>14.05.2024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7</a:t>
            </a:fld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A21386A-0108-4C4F-98B4-82BD775CBD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179" y="948902"/>
            <a:ext cx="4632954" cy="527834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436CDE7-BC5B-4DD9-A230-4ED96BED42CE}"/>
              </a:ext>
            </a:extLst>
          </p:cNvPr>
          <p:cNvSpPr txBox="1"/>
          <p:nvPr/>
        </p:nvSpPr>
        <p:spPr>
          <a:xfrm>
            <a:off x="5705474" y="948901"/>
            <a:ext cx="5648325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200" b="1" dirty="0"/>
              <a:t>Метод </a:t>
            </a:r>
            <a:r>
              <a:rPr lang="en-US" sz="2200" b="1" dirty="0" err="1"/>
              <a:t>exitApplication</a:t>
            </a:r>
            <a:r>
              <a:rPr lang="en-US" sz="2200" b="1" dirty="0"/>
              <a:t>(): void </a:t>
            </a:r>
            <a:r>
              <a:rPr lang="ru-RU" sz="2200" dirty="0"/>
              <a:t> предназначен для отображения диалогового окна с подтверждением выхода из приложения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200" b="1" dirty="0"/>
              <a:t>Метод </a:t>
            </a:r>
            <a:r>
              <a:rPr lang="en-US" sz="2200" b="1" dirty="0" err="1"/>
              <a:t>onBackPressed</a:t>
            </a:r>
            <a:r>
              <a:rPr lang="en-US" sz="2200" b="1" dirty="0"/>
              <a:t>(): void</a:t>
            </a:r>
            <a:r>
              <a:rPr lang="ru-RU" sz="2200" b="1" dirty="0"/>
              <a:t> </a:t>
            </a:r>
            <a:r>
              <a:rPr lang="ru-RU" sz="2200" dirty="0"/>
              <a:t>переопределяет поведение кнопки </a:t>
            </a:r>
            <a:r>
              <a:rPr lang="en-US" sz="2200" b="1" dirty="0"/>
              <a:t>“</a:t>
            </a:r>
            <a:r>
              <a:rPr lang="ru-RU" sz="2200" b="1" dirty="0"/>
              <a:t>Назад</a:t>
            </a:r>
            <a:r>
              <a:rPr lang="en-US" sz="2200" b="1" dirty="0"/>
              <a:t>”</a:t>
            </a:r>
            <a:r>
              <a:rPr lang="ru-RU" sz="2200" b="1" dirty="0"/>
              <a:t> </a:t>
            </a:r>
            <a:r>
              <a:rPr lang="ru-RU" sz="2200" dirty="0"/>
              <a:t>на устройстве пользователя и вызывает метод </a:t>
            </a:r>
            <a:r>
              <a:rPr lang="en-US" sz="2200" b="1" dirty="0" err="1"/>
              <a:t>exitApplication</a:t>
            </a:r>
            <a:r>
              <a:rPr lang="en-US" sz="2200" b="1" dirty="0"/>
              <a:t>(): void</a:t>
            </a:r>
            <a:endParaRPr lang="ru-RU" sz="22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200" dirty="0"/>
              <a:t>Создается объект </a:t>
            </a:r>
            <a:r>
              <a:rPr lang="en-US" sz="2200" b="1" dirty="0" err="1"/>
              <a:t>gestureDetector</a:t>
            </a:r>
            <a:r>
              <a:rPr lang="en-US" sz="2200" dirty="0"/>
              <a:t> </a:t>
            </a:r>
            <a:r>
              <a:rPr lang="ru-RU" sz="2200" dirty="0"/>
              <a:t>с использованием текущего контекста и слушателя жестов </a:t>
            </a:r>
            <a:r>
              <a:rPr lang="en-US" sz="2200" b="1" dirty="0" err="1"/>
              <a:t>SwipeGestureListener</a:t>
            </a:r>
            <a:endParaRPr lang="ru-RU" sz="22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200" b="1" dirty="0"/>
              <a:t>Метод </a:t>
            </a:r>
            <a:r>
              <a:rPr lang="en-US" sz="2200" b="1" dirty="0" err="1"/>
              <a:t>onTouchEvent</a:t>
            </a:r>
            <a:r>
              <a:rPr lang="en-US" sz="2200" b="1" dirty="0"/>
              <a:t>(event: </a:t>
            </a:r>
            <a:r>
              <a:rPr lang="en-US" sz="2200" b="1" dirty="0" err="1"/>
              <a:t>MotionEvent</a:t>
            </a:r>
            <a:r>
              <a:rPr lang="en-US" sz="2200" b="1" dirty="0"/>
              <a:t>): </a:t>
            </a:r>
            <a:r>
              <a:rPr lang="en-US" sz="2200" b="1" dirty="0" err="1"/>
              <a:t>boolean</a:t>
            </a:r>
            <a:r>
              <a:rPr lang="ru-RU" sz="2200" b="1" dirty="0"/>
              <a:t> </a:t>
            </a:r>
            <a:r>
              <a:rPr lang="ru-RU" sz="2200" dirty="0"/>
              <a:t>переопределяет стандартное поведение жестов пользователя и передает объекту </a:t>
            </a:r>
            <a:r>
              <a:rPr lang="en-US" sz="2200" b="1" dirty="0" err="1"/>
              <a:t>gestureDetector</a:t>
            </a:r>
            <a:r>
              <a:rPr lang="en-US" sz="2200" dirty="0"/>
              <a:t>’</a:t>
            </a:r>
            <a:r>
              <a:rPr lang="ru-RU" sz="2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02793596"/>
      </p:ext>
    </p:extLst>
  </p:cSld>
  <p:clrMapOvr>
    <a:masterClrMapping/>
  </p:clrMapOvr>
  <p:transition spd="slow">
    <p:wipe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9117"/>
            <a:ext cx="5724525" cy="690677"/>
          </a:xfrm>
        </p:spPr>
        <p:txBody>
          <a:bodyPr>
            <a:noAutofit/>
          </a:bodyPr>
          <a:lstStyle/>
          <a:p>
            <a:r>
              <a:rPr lang="ru-RU" sz="4400" b="1" dirty="0"/>
              <a:t>С</a:t>
            </a:r>
            <a:r>
              <a:rPr lang="ru-RU" sz="4400" dirty="0"/>
              <a:t>правка</a:t>
            </a:r>
            <a:endParaRPr lang="ru-RU" sz="4000" dirty="0"/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E3F0CE40-491E-46C8-8956-C500D003FF93}"/>
              </a:ext>
            </a:extLst>
          </p:cNvPr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58C4245B-D4CC-4DB7-A02E-BABF85E54AD0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D5D59BBD-E8D1-4694-B906-EB82228C68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id="{F473299A-59A9-45CA-A76D-4A58B1F93EB5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44032-3D28-4E68-B92B-ACC4BF1020C3}" type="datetime1">
              <a:rPr lang="ru-RU" smtClean="0"/>
              <a:t>14.05.2024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8</a:t>
            </a:fld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256ABE6-91A9-421D-9709-094239AA18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7202" y="1227667"/>
            <a:ext cx="5194856" cy="2879726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EEA99A4-60E1-404A-8285-232C1078BD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1034" y="1227667"/>
            <a:ext cx="2955698" cy="5128683"/>
          </a:xfrm>
          <a:prstGeom prst="rect">
            <a:avLst/>
          </a:prstGeom>
        </p:spPr>
      </p:pic>
      <p:sp>
        <p:nvSpPr>
          <p:cNvPr id="19" name="Заголовок 4">
            <a:extLst>
              <a:ext uri="{FF2B5EF4-FFF2-40B4-BE49-F238E27FC236}">
                <a16:creationId xmlns:a16="http://schemas.microsoft.com/office/drawing/2014/main" id="{98FCD55A-1549-47C2-908B-40587E3500F2}"/>
              </a:ext>
            </a:extLst>
          </p:cNvPr>
          <p:cNvSpPr txBox="1">
            <a:spLocks/>
          </p:cNvSpPr>
          <p:nvPr/>
        </p:nvSpPr>
        <p:spPr>
          <a:xfrm>
            <a:off x="304762" y="3003228"/>
            <a:ext cx="1581617" cy="8515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dirty="0"/>
              <a:t>Описание</a:t>
            </a:r>
          </a:p>
        </p:txBody>
      </p:sp>
      <p:sp>
        <p:nvSpPr>
          <p:cNvPr id="20" name="Заголовок 4">
            <a:extLst>
              <a:ext uri="{FF2B5EF4-FFF2-40B4-BE49-F238E27FC236}">
                <a16:creationId xmlns:a16="http://schemas.microsoft.com/office/drawing/2014/main" id="{2A0A5DDC-7F3E-4760-97DB-A4B3D0DD4216}"/>
              </a:ext>
            </a:extLst>
          </p:cNvPr>
          <p:cNvSpPr txBox="1">
            <a:spLocks/>
          </p:cNvSpPr>
          <p:nvPr/>
        </p:nvSpPr>
        <p:spPr>
          <a:xfrm>
            <a:off x="304762" y="4920421"/>
            <a:ext cx="1489447" cy="1028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dirty="0"/>
              <a:t>Выход в главное меню</a:t>
            </a:r>
          </a:p>
        </p:txBody>
      </p:sp>
      <p:sp>
        <p:nvSpPr>
          <p:cNvPr id="25" name="Заголовок 4">
            <a:extLst>
              <a:ext uri="{FF2B5EF4-FFF2-40B4-BE49-F238E27FC236}">
                <a16:creationId xmlns:a16="http://schemas.microsoft.com/office/drawing/2014/main" id="{DF3C94C6-2073-4962-BBC6-AC5467FED41F}"/>
              </a:ext>
            </a:extLst>
          </p:cNvPr>
          <p:cNvSpPr txBox="1">
            <a:spLocks/>
          </p:cNvSpPr>
          <p:nvPr/>
        </p:nvSpPr>
        <p:spPr>
          <a:xfrm>
            <a:off x="5858807" y="4996829"/>
            <a:ext cx="3153611" cy="1028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dirty="0"/>
              <a:t>Переход на репозиторий </a:t>
            </a:r>
            <a:r>
              <a:rPr lang="en-US" sz="2400" dirty="0"/>
              <a:t>GitHub</a:t>
            </a:r>
            <a:endParaRPr lang="ru-RU" sz="2400" dirty="0"/>
          </a:p>
        </p:txBody>
      </p:sp>
      <p:cxnSp>
        <p:nvCxnSpPr>
          <p:cNvPr id="26" name="Прямая со стрелкой 25">
            <a:extLst>
              <a:ext uri="{FF2B5EF4-FFF2-40B4-BE49-F238E27FC236}">
                <a16:creationId xmlns:a16="http://schemas.microsoft.com/office/drawing/2014/main" id="{9AB5226B-EDB1-4437-90DF-D19E31794D94}"/>
              </a:ext>
            </a:extLst>
          </p:cNvPr>
          <p:cNvCxnSpPr>
            <a:cxnSpLocks/>
          </p:cNvCxnSpPr>
          <p:nvPr/>
        </p:nvCxnSpPr>
        <p:spPr>
          <a:xfrm flipH="1">
            <a:off x="4514850" y="5457949"/>
            <a:ext cx="1248707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Прямая со стрелкой 26">
            <a:extLst>
              <a:ext uri="{FF2B5EF4-FFF2-40B4-BE49-F238E27FC236}">
                <a16:creationId xmlns:a16="http://schemas.microsoft.com/office/drawing/2014/main" id="{6214030F-0F6E-40A8-989C-E11E00EE116E}"/>
              </a:ext>
            </a:extLst>
          </p:cNvPr>
          <p:cNvCxnSpPr>
            <a:cxnSpLocks/>
            <a:stCxn id="20" idx="3"/>
          </p:cNvCxnSpPr>
          <p:nvPr/>
        </p:nvCxnSpPr>
        <p:spPr>
          <a:xfrm>
            <a:off x="1794209" y="5434449"/>
            <a:ext cx="120616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Прямая со стрелкой 27">
            <a:extLst>
              <a:ext uri="{FF2B5EF4-FFF2-40B4-BE49-F238E27FC236}">
                <a16:creationId xmlns:a16="http://schemas.microsoft.com/office/drawing/2014/main" id="{D6C46B43-9224-4708-B823-E28AAA83D3BF}"/>
              </a:ext>
            </a:extLst>
          </p:cNvPr>
          <p:cNvCxnSpPr>
            <a:cxnSpLocks/>
            <a:stCxn id="19" idx="3"/>
          </p:cNvCxnSpPr>
          <p:nvPr/>
        </p:nvCxnSpPr>
        <p:spPr>
          <a:xfrm>
            <a:off x="1886379" y="3429000"/>
            <a:ext cx="856821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5637775"/>
      </p:ext>
    </p:extLst>
  </p:cSld>
  <p:clrMapOvr>
    <a:masterClrMapping/>
  </p:clrMapOvr>
  <p:transition spd="slow">
    <p:wipe dir="r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9117"/>
            <a:ext cx="9177867" cy="690677"/>
          </a:xfrm>
        </p:spPr>
        <p:txBody>
          <a:bodyPr>
            <a:noAutofit/>
          </a:bodyPr>
          <a:lstStyle/>
          <a:p>
            <a:r>
              <a:rPr lang="en-US" sz="4400" dirty="0"/>
              <a:t>Help Activity</a:t>
            </a:r>
            <a:endParaRPr lang="ru-RU" sz="4400" dirty="0"/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E3F0CE40-491E-46C8-8956-C500D003FF93}"/>
              </a:ext>
            </a:extLst>
          </p:cNvPr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58C4245B-D4CC-4DB7-A02E-BABF85E54AD0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D5D59BBD-E8D1-4694-B906-EB82228C68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id="{F473299A-59A9-45CA-A76D-4A58B1F93EB5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44032-3D28-4E68-B92B-ACC4BF1020C3}" type="datetime1">
              <a:rPr lang="ru-RU" smtClean="0"/>
              <a:t>14.05.2024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9</a:t>
            </a:fld>
            <a:endParaRPr lang="ru-R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36CDE7-BC5B-4DD9-A230-4ED96BED42CE}"/>
              </a:ext>
            </a:extLst>
          </p:cNvPr>
          <p:cNvSpPr txBox="1"/>
          <p:nvPr/>
        </p:nvSpPr>
        <p:spPr>
          <a:xfrm>
            <a:off x="6010275" y="1510580"/>
            <a:ext cx="4441154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200" dirty="0"/>
              <a:t>Создается объект </a:t>
            </a:r>
            <a:r>
              <a:rPr lang="en-US" sz="2200" b="1" dirty="0" err="1"/>
              <a:t>gestureDetector</a:t>
            </a:r>
            <a:r>
              <a:rPr lang="en-US" sz="2200" dirty="0"/>
              <a:t> </a:t>
            </a:r>
            <a:r>
              <a:rPr lang="ru-RU" sz="2200" dirty="0"/>
              <a:t>с использованием текущего контекста и слушателя жестов </a:t>
            </a:r>
            <a:r>
              <a:rPr lang="en-US" sz="2200" b="1" dirty="0" err="1"/>
              <a:t>SwipeGestureListener</a:t>
            </a:r>
            <a:endParaRPr lang="ru-RU" sz="22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200" b="1" dirty="0"/>
              <a:t>Метод </a:t>
            </a:r>
            <a:r>
              <a:rPr lang="en-US" sz="2200" b="1" dirty="0" err="1"/>
              <a:t>onTouchEvent</a:t>
            </a:r>
            <a:r>
              <a:rPr lang="en-US" sz="2200" b="1" dirty="0"/>
              <a:t>(event: </a:t>
            </a:r>
            <a:r>
              <a:rPr lang="en-US" sz="2200" b="1" dirty="0" err="1"/>
              <a:t>MotionEvent</a:t>
            </a:r>
            <a:r>
              <a:rPr lang="en-US" sz="2200" b="1" dirty="0"/>
              <a:t>): </a:t>
            </a:r>
            <a:r>
              <a:rPr lang="en-US" sz="2200" b="1" dirty="0" err="1"/>
              <a:t>boolean</a:t>
            </a:r>
            <a:r>
              <a:rPr lang="ru-RU" sz="2200" b="1" dirty="0"/>
              <a:t> </a:t>
            </a:r>
            <a:r>
              <a:rPr lang="ru-RU" sz="2200" dirty="0"/>
              <a:t>переопределяет стандартное поведение жестов пользователя и передает объекту </a:t>
            </a:r>
            <a:r>
              <a:rPr lang="en-US" sz="2200" b="1" dirty="0" err="1"/>
              <a:t>gestureDetector</a:t>
            </a:r>
            <a:r>
              <a:rPr lang="en-US" sz="2200" dirty="0"/>
              <a:t>’</a:t>
            </a:r>
            <a:r>
              <a:rPr lang="ru-RU" sz="22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2200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A5A22C9-BEB9-4887-A875-50F691B2E2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918" y="1555538"/>
            <a:ext cx="5430325" cy="3746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559512"/>
      </p:ext>
    </p:extLst>
  </p:cSld>
  <p:clrMapOvr>
    <a:masterClrMapping/>
  </p:clrMapOvr>
  <p:transition spd="slow">
    <p:wipe dir="r"/>
  </p:transition>
</p:sld>
</file>

<file path=ppt/theme/theme1.xml><?xml version="1.0" encoding="utf-8"?>
<a:theme xmlns:a="http://schemas.openxmlformats.org/drawingml/2006/main" name="Samsung IT School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amsung IT School White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amsung IT School En">
  <a:themeElements>
    <a:clrScheme name="Другая 1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FFC000"/>
      </a:hlink>
      <a:folHlink>
        <a:srgbClr val="FFC000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Samsung IT School White En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793</TotalTime>
  <Words>845</Words>
  <Application>Microsoft Office PowerPoint</Application>
  <PresentationFormat>Широкоэкранный</PresentationFormat>
  <Paragraphs>172</Paragraphs>
  <Slides>23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4</vt:i4>
      </vt:variant>
      <vt:variant>
        <vt:lpstr>Заголовки слайдов</vt:lpstr>
      </vt:variant>
      <vt:variant>
        <vt:i4>23</vt:i4>
      </vt:variant>
    </vt:vector>
  </HeadingPairs>
  <TitlesOfParts>
    <vt:vector size="31" baseType="lpstr">
      <vt:lpstr>SamsungOne 450C</vt:lpstr>
      <vt:lpstr>Calibri</vt:lpstr>
      <vt:lpstr>Arial</vt:lpstr>
      <vt:lpstr>SamsungOne 800C</vt:lpstr>
      <vt:lpstr>Samsung IT School</vt:lpstr>
      <vt:lpstr>Samsung IT School White</vt:lpstr>
      <vt:lpstr>Samsung IT School En</vt:lpstr>
      <vt:lpstr>Samsung IT School White En</vt:lpstr>
      <vt:lpstr>Астрономический справочник AstroAxis</vt:lpstr>
      <vt:lpstr>Цель и задачи</vt:lpstr>
      <vt:lpstr>UML диаграмма классов</vt:lpstr>
      <vt:lpstr>UML диаграмма активностей</vt:lpstr>
      <vt:lpstr>Главное меню</vt:lpstr>
      <vt:lpstr>Главное меню</vt:lpstr>
      <vt:lpstr>Main Menu Activity</vt:lpstr>
      <vt:lpstr>Справка</vt:lpstr>
      <vt:lpstr>Help Activity</vt:lpstr>
      <vt:lpstr>Меню с выбором планет</vt:lpstr>
      <vt:lpstr>Main Activity</vt:lpstr>
      <vt:lpstr>Информация о планете</vt:lpstr>
      <vt:lpstr>Информация о планете</vt:lpstr>
      <vt:lpstr>Planet Activity</vt:lpstr>
      <vt:lpstr>3D модель планеты</vt:lpstr>
      <vt:lpstr>Фреймворк LibGDX</vt:lpstr>
      <vt:lpstr>Planet Model Activity</vt:lpstr>
      <vt:lpstr>Теоретический справочник</vt:lpstr>
      <vt:lpstr>Теоретический справочник</vt:lpstr>
      <vt:lpstr>Theory Activity</vt:lpstr>
      <vt:lpstr>GitHub</vt:lpstr>
      <vt:lpstr>Заключение</vt:lpstr>
      <vt:lpstr>Астрономический справочник AstroAxis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SAMSUNG Presentation</dc:title>
  <dc:creator>Roman Lesovoy</dc:creator>
  <cp:lastModifiedBy>Сергей</cp:lastModifiedBy>
  <cp:revision>93</cp:revision>
  <dcterms:created xsi:type="dcterms:W3CDTF">2020-05-25T08:37:09Z</dcterms:created>
  <dcterms:modified xsi:type="dcterms:W3CDTF">2024-05-14T13:12:34Z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">
    <vt:lpwstr>NSCCustomProperty</vt:lpwstr>
  </property>
  <property fmtid="{D5CDD505-2E9C-101B-9397-08002B2CF9AE}" pid="3" name="NSCPROP_SA">
    <vt:lpwstr>C:\Users\grebenkina.a\Downloads\SAMSUNG_IT_School_Presentation_Template_2020_PR (2).pptx</vt:lpwstr>
  </property>
</Properties>
</file>